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63" r:id="rId2"/>
    <p:sldId id="670" r:id="rId3"/>
    <p:sldId id="673" r:id="rId4"/>
    <p:sldId id="603" r:id="rId5"/>
    <p:sldId id="610" r:id="rId6"/>
    <p:sldId id="3231" r:id="rId7"/>
    <p:sldId id="767" r:id="rId8"/>
    <p:sldId id="723" r:id="rId9"/>
    <p:sldId id="654" r:id="rId10"/>
    <p:sldId id="757" r:id="rId11"/>
    <p:sldId id="662" r:id="rId12"/>
    <p:sldId id="758" r:id="rId13"/>
    <p:sldId id="753" r:id="rId14"/>
    <p:sldId id="261" r:id="rId15"/>
    <p:sldId id="668" r:id="rId16"/>
    <p:sldId id="684" r:id="rId17"/>
    <p:sldId id="726" r:id="rId18"/>
    <p:sldId id="3235" r:id="rId19"/>
    <p:sldId id="589" r:id="rId20"/>
    <p:sldId id="756" r:id="rId21"/>
    <p:sldId id="741" r:id="rId22"/>
    <p:sldId id="762" r:id="rId23"/>
    <p:sldId id="294" r:id="rId24"/>
    <p:sldId id="3236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等线" panose="02010600030101010101" pitchFamily="2" charset="-122"/>
      <p:regular r:id="rId38"/>
      <p:bold r:id="rId39"/>
    </p:embeddedFont>
    <p:embeddedFont>
      <p:font typeface="楷体" panose="02010609060101010101" pitchFamily="49" charset="-122"/>
      <p:regular r:id="rId40"/>
    </p:embeddedFont>
    <p:embeddedFont>
      <p:font typeface="楷体" panose="02010609060101010101" pitchFamily="49" charset="-122"/>
      <p:regular r:id="rId40"/>
    </p:embeddedFont>
    <p:embeddedFont>
      <p:font typeface="微软雅黑" panose="020B0503020204020204" pitchFamily="34" charset="-122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1">
          <p15:clr>
            <a:srgbClr val="A4A3A4"/>
          </p15:clr>
        </p15:guide>
        <p15:guide id="2" pos="2512">
          <p15:clr>
            <a:srgbClr val="A4A3A4"/>
          </p15:clr>
        </p15:guide>
        <p15:guide id="3" pos="5172">
          <p15:clr>
            <a:srgbClr val="A4A3A4"/>
          </p15:clr>
        </p15:guide>
        <p15:guide id="4" orient="horz" pos="3630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老板 八" initials="老板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9AA"/>
    <a:srgbClr val="7EB928"/>
    <a:srgbClr val="F6AAAF"/>
    <a:srgbClr val="FFFFFF"/>
    <a:srgbClr val="26709B"/>
    <a:srgbClr val="C75B11"/>
    <a:srgbClr val="C55A11"/>
    <a:srgbClr val="3A566B"/>
    <a:srgbClr val="679721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01" autoAdjust="0"/>
    <p:restoredTop sz="95366" autoAdjust="0"/>
  </p:normalViewPr>
  <p:slideViewPr>
    <p:cSldViewPr snapToGrid="0">
      <p:cViewPr varScale="1">
        <p:scale>
          <a:sx n="111" d="100"/>
          <a:sy n="111" d="100"/>
        </p:scale>
        <p:origin x="924" y="114"/>
      </p:cViewPr>
      <p:guideLst>
        <p:guide orient="horz" pos="1591"/>
        <p:guide pos="2512"/>
        <p:guide pos="5172"/>
        <p:guide orient="horz" pos="363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420A1-17EE-45DA-ACF1-DD9A586DBF95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D99B1-E538-42A7-9DDB-60E82FB26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F1071-18C4-4530-A94F-39AD1E9E4065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E359C-46D5-49CD-AFD6-6C187E70E6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E76E4-DAC8-4434-8236-5993E78C9AB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04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E76E4-DAC8-4434-8236-5993E78C9AB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1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E76E4-DAC8-4434-8236-5993E78C9AB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55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E76E4-DAC8-4434-8236-5993E78C9AB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5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AE342B-6344-4183-96F6-883B8835745A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FBB29E-227A-445C-BA24-E2B34C5E08A9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8D599-ED3F-4EFE-92BA-9D614941AEA3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F00DE-084E-4D82-8D0E-04931D8E207D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063CA8-9C55-40FF-B6E4-4B6A2E6EF7A5}" type="datetime1">
              <a:rPr lang="zh-CN" altLang="en-US" smtClean="0">
                <a:latin typeface="Arial" panose="020B0604020202020204" pitchFamily="34" charset="0"/>
              </a:rPr>
              <a:t>2023/8/22</a:t>
            </a:fld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485B7-9534-4FFE-AE61-2677B0F651AA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61C27-18E7-4C98-828E-A6F6F9801FD5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AB2EF-9FA0-4C96-A16D-E72316DEF194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9DD6-1E2A-45E8-A49C-C0EFF3CC57C6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CD71-DF24-43F1-895A-4F867A82E73E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552E02-3C7D-4B26-8BBD-C8DB08FB3839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14AFA-41CE-4490-8B5A-6138EAC49B74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13AC5-9A97-4CF0-9FB8-B04F9819A753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CF622-B97F-4F0B-9B5D-61E3F68DE47D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564C6-7AA4-4493-BF19-6EE6D1D629C8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A017F-0C5A-4530-83A9-6E763E4B84DB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A310BB-922E-4397-B198-D704C63DAAA6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563263-8591-4ED6-B5B8-40396A002A72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68773-D838-4279-B2A1-4C1CAF9F3CC9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7A98-759A-41CB-BFAE-C5BB69CF8CD6}" type="datetime1">
              <a:rPr lang="zh-CN" altLang="en-US" smtClean="0"/>
              <a:t>2023/8/22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142C2-10E7-403C-94BD-713A67C31674}" type="slidenum">
              <a:rPr lang="zh-CN" altLang="en-US" smtClean="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0D21-CC75-439D-A220-9DEEF943F1FC}" type="datetime1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2428-B407-4F8D-88D4-410AFE96C5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tiff"/><Relationship Id="rId5" Type="http://schemas.openxmlformats.org/officeDocument/2006/relationships/image" Target="../media/image66.png"/><Relationship Id="rId10" Type="http://schemas.openxmlformats.org/officeDocument/2006/relationships/image" Target="../media/image71.emf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3" Type="http://schemas.openxmlformats.org/officeDocument/2006/relationships/image" Target="../media/image80.png"/><Relationship Id="rId7" Type="http://schemas.openxmlformats.org/officeDocument/2006/relationships/image" Target="../media/image8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66" y="1230504"/>
            <a:ext cx="4537076" cy="30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pider web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8728365" y="1"/>
            <a:ext cx="346363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0" y="1571861"/>
            <a:ext cx="12192000" cy="1926337"/>
          </a:xfrm>
          <a:prstGeom prst="rect">
            <a:avLst/>
          </a:prstGeom>
          <a:solidFill>
            <a:srgbClr val="005789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52861" y="1571860"/>
            <a:ext cx="9886279" cy="19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Specific Pupylation as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IDEntity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Reporter (SPIDER) to decipher Protein-Biomolecule Interactions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t>1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98A3E-EF73-78BF-044F-ED0C484E6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552" y="5010268"/>
            <a:ext cx="4456896" cy="150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1F518D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楷体" panose="02010609060101010101" pitchFamily="49" charset="-122"/>
              </a:rPr>
              <a:t>江何伟 青年研究员</a:t>
            </a:r>
            <a:endParaRPr lang="en-US" altLang="zh-CN" sz="2000" dirty="0">
              <a:solidFill>
                <a:srgbClr val="1F518D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  <a:sym typeface="楷体" panose="02010609060101010101" pitchFamily="49" charset="-122"/>
            </a:endParaRPr>
          </a:p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1F518D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楷体" panose="02010609060101010101" pitchFamily="49" charset="-122"/>
              </a:rPr>
              <a:t>jianghewei@lglab.ac.cn</a:t>
            </a:r>
          </a:p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1F518D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楷体" panose="02010609060101010101" pitchFamily="49" charset="-122"/>
              </a:rPr>
              <a:t>临港实验室先进技术部</a:t>
            </a:r>
            <a:endParaRPr lang="en-US" altLang="zh-CN" sz="2000" dirty="0">
              <a:solidFill>
                <a:srgbClr val="1F518D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  <a:sym typeface="楷体" panose="02010609060101010101" pitchFamily="49" charset="-122"/>
            </a:endParaRPr>
          </a:p>
        </p:txBody>
      </p:sp>
      <p:pic>
        <p:nvPicPr>
          <p:cNvPr id="4" name="图片 3" descr="图形用户界面, 文本&#10;&#10;描述已自动生成">
            <a:extLst>
              <a:ext uri="{FF2B5EF4-FFF2-40B4-BE49-F238E27FC236}">
                <a16:creationId xmlns:a16="http://schemas.microsoft.com/office/drawing/2014/main" id="{9942919E-A3D1-E641-1BC5-BFAA47683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27900" cy="1219958"/>
          </a:xfrm>
          <a:prstGeom prst="rect">
            <a:avLst/>
          </a:prstGeom>
        </p:spPr>
      </p:pic>
      <p:pic>
        <p:nvPicPr>
          <p:cNvPr id="7" name="图片 6" descr="徽标&#10;&#10;描述已自动生成">
            <a:extLst>
              <a:ext uri="{FF2B5EF4-FFF2-40B4-BE49-F238E27FC236}">
                <a16:creationId xmlns:a16="http://schemas.microsoft.com/office/drawing/2014/main" id="{2DA5F32A-24DD-CDEB-182D-27438913F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4944524"/>
            <a:ext cx="1625600" cy="19072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55C6CA5-E953-4CAD-9D9B-E5AD7D7D675F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1B2E6A8-5EE4-4CFD-B676-CB39C4C21627}"/>
              </a:ext>
            </a:extLst>
          </p:cNvPr>
          <p:cNvSpPr/>
          <p:nvPr/>
        </p:nvSpPr>
        <p:spPr>
          <a:xfrm>
            <a:off x="527249" y="142049"/>
            <a:ext cx="11137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SPIDER-PPI to identify enzyme-substrate interactions </a:t>
            </a:r>
            <a:endParaRPr lang="zh-CN" altLang="en-US" sz="3200" b="1" dirty="0">
              <a:solidFill>
                <a:srgbClr val="3469A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A0DA39F-0A9F-48A5-A948-618E895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2428-B407-4F8D-88D4-410AFE96C5AD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5D3F2F2B-5EAE-43A8-9FAE-B52E86E4AB88}"/>
              </a:ext>
            </a:extLst>
          </p:cNvPr>
          <p:cNvSpPr txBox="1"/>
          <p:nvPr/>
        </p:nvSpPr>
        <p:spPr>
          <a:xfrm>
            <a:off x="711200" y="1105912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eacetylase</a:t>
            </a:r>
            <a:r>
              <a:rPr lang="zh-CN" altLang="en-US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CobB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图片 123">
            <a:extLst>
              <a:ext uri="{FF2B5EF4-FFF2-40B4-BE49-F238E27FC236}">
                <a16:creationId xmlns:a16="http://schemas.microsoft.com/office/drawing/2014/main" id="{F72AFB5C-7401-4D3D-85A5-62886AC2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4034645"/>
            <a:ext cx="2981162" cy="1881162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:a16="http://schemas.microsoft.com/office/drawing/2014/main" id="{16AAF98F-7770-47B4-A1F6-EC35567F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235" y="3928570"/>
            <a:ext cx="1147778" cy="748054"/>
          </a:xfrm>
          <a:prstGeom prst="rect">
            <a:avLst/>
          </a:prstGeom>
        </p:spPr>
      </p:pic>
      <p:pic>
        <p:nvPicPr>
          <p:cNvPr id="216" name="图片 215">
            <a:extLst>
              <a:ext uri="{FF2B5EF4-FFF2-40B4-BE49-F238E27FC236}">
                <a16:creationId xmlns:a16="http://schemas.microsoft.com/office/drawing/2014/main" id="{4C083225-C5EF-4CDD-AAFE-AA2BFB9A4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480" y="5060523"/>
            <a:ext cx="1445168" cy="1415824"/>
          </a:xfrm>
          <a:prstGeom prst="rect">
            <a:avLst/>
          </a:prstGeom>
        </p:spPr>
      </p:pic>
      <p:pic>
        <p:nvPicPr>
          <p:cNvPr id="218" name="图片 217">
            <a:extLst>
              <a:ext uri="{FF2B5EF4-FFF2-40B4-BE49-F238E27FC236}">
                <a16:creationId xmlns:a16="http://schemas.microsoft.com/office/drawing/2014/main" id="{D7EFA55D-C4AA-4393-A21A-8B89E59FF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710" y="5082707"/>
            <a:ext cx="1488996" cy="1393640"/>
          </a:xfrm>
          <a:prstGeom prst="rect">
            <a:avLst/>
          </a:prstGeom>
        </p:spPr>
      </p:pic>
      <p:pic>
        <p:nvPicPr>
          <p:cNvPr id="220" name="图片 219">
            <a:extLst>
              <a:ext uri="{FF2B5EF4-FFF2-40B4-BE49-F238E27FC236}">
                <a16:creationId xmlns:a16="http://schemas.microsoft.com/office/drawing/2014/main" id="{6E84674E-2651-45E4-9200-2D4946414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794" y="1305813"/>
            <a:ext cx="4143980" cy="5030724"/>
          </a:xfrm>
          <a:prstGeom prst="rect">
            <a:avLst/>
          </a:prstGeom>
        </p:spPr>
      </p:pic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78D78F8E-B2A4-4499-95BA-144BD71F9098}"/>
              </a:ext>
            </a:extLst>
          </p:cNvPr>
          <p:cNvCxnSpPr>
            <a:cxnSpLocks/>
          </p:cNvCxnSpPr>
          <p:nvPr/>
        </p:nvCxnSpPr>
        <p:spPr>
          <a:xfrm>
            <a:off x="711200" y="3377157"/>
            <a:ext cx="621347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矩形 222">
            <a:extLst>
              <a:ext uri="{FF2B5EF4-FFF2-40B4-BE49-F238E27FC236}">
                <a16:creationId xmlns:a16="http://schemas.microsoft.com/office/drawing/2014/main" id="{D90B64CA-2BB8-4774-BB64-454C02B7D42C}"/>
              </a:ext>
            </a:extLst>
          </p:cNvPr>
          <p:cNvSpPr/>
          <p:nvPr/>
        </p:nvSpPr>
        <p:spPr>
          <a:xfrm>
            <a:off x="4601785" y="5954214"/>
            <a:ext cx="761636" cy="278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61818B9E-37A7-4762-B1E9-D881D9395F66}"/>
              </a:ext>
            </a:extLst>
          </p:cNvPr>
          <p:cNvSpPr/>
          <p:nvPr/>
        </p:nvSpPr>
        <p:spPr>
          <a:xfrm>
            <a:off x="6250915" y="5954213"/>
            <a:ext cx="761636" cy="278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13CA80-2F38-42BF-B4C5-9AC06949B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868" y="3603836"/>
            <a:ext cx="947132" cy="12845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44C501-20F2-4E5C-974E-EC9F02AB3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031" y="3610419"/>
            <a:ext cx="947132" cy="12911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ABF6BE-25F9-163B-FCA9-63317E9C9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4" y="1861203"/>
            <a:ext cx="5944998" cy="13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BA6ECF4-4061-4BEE-9033-4B344D866CEE}"/>
              </a:ext>
            </a:extLst>
          </p:cNvPr>
          <p:cNvCxnSpPr>
            <a:cxnSpLocks/>
          </p:cNvCxnSpPr>
          <p:nvPr/>
        </p:nvCxnSpPr>
        <p:spPr>
          <a:xfrm>
            <a:off x="0" y="786561"/>
            <a:ext cx="12192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0A1378B0-86FE-4893-B5DF-F54FED0EF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257" y="1089396"/>
            <a:ext cx="2162519" cy="22864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D1F2AA3-ABBA-4753-B581-5FB534E02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167" y="1164975"/>
            <a:ext cx="2162519" cy="2177966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BBC3659-EE5F-4FFA-A506-3F95C7DF46B8}"/>
              </a:ext>
            </a:extLst>
          </p:cNvPr>
          <p:cNvCxnSpPr>
            <a:cxnSpLocks/>
          </p:cNvCxnSpPr>
          <p:nvPr/>
        </p:nvCxnSpPr>
        <p:spPr>
          <a:xfrm>
            <a:off x="658092" y="3678676"/>
            <a:ext cx="111799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BDEE44A3-69FE-4A2C-95D9-14AB3FD73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802" y="4156802"/>
            <a:ext cx="2047247" cy="20054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9125E2-7B40-44EE-AE79-159EB5C0C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682" y="3916070"/>
            <a:ext cx="1981667" cy="238289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376879B-F359-4483-87A1-F89A30690CF7}"/>
              </a:ext>
            </a:extLst>
          </p:cNvPr>
          <p:cNvSpPr txBox="1"/>
          <p:nvPr/>
        </p:nvSpPr>
        <p:spPr>
          <a:xfrm>
            <a:off x="0" y="1267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 dirty="0">
                <a:solidFill>
                  <a:srgbClr val="005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5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SARS-CoV-2 Orf9b inhibit IFN-I Responses through TOM70</a:t>
            </a:r>
            <a:endParaRPr lang="zh-CN" altLang="en-US" sz="3200" b="1" dirty="0">
              <a:solidFill>
                <a:srgbClr val="0057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69503E2-D82F-469A-B011-8BF3B6F81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92" y="1252429"/>
            <a:ext cx="2026998" cy="200305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B51A9F7-F9C5-4880-B67A-F555104F6C94}"/>
              </a:ext>
            </a:extLst>
          </p:cNvPr>
          <p:cNvSpPr/>
          <p:nvPr/>
        </p:nvSpPr>
        <p:spPr>
          <a:xfrm>
            <a:off x="3658002" y="1164731"/>
            <a:ext cx="164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Orf9b ~ TOM70</a:t>
            </a:r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C66AA4F-C189-48F7-A008-B609F8C8D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457" y="1548671"/>
            <a:ext cx="3430960" cy="192468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7C3A0EB-3C7C-4A7C-9AEA-151D4C25D0E3}"/>
              </a:ext>
            </a:extLst>
          </p:cNvPr>
          <p:cNvSpPr/>
          <p:nvPr/>
        </p:nvSpPr>
        <p:spPr>
          <a:xfrm>
            <a:off x="4870834" y="1548671"/>
            <a:ext cx="1743446" cy="23009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44BE71C-EDE6-4E8E-A835-6404DFAF2251}"/>
              </a:ext>
            </a:extLst>
          </p:cNvPr>
          <p:cNvSpPr/>
          <p:nvPr/>
        </p:nvSpPr>
        <p:spPr>
          <a:xfrm>
            <a:off x="4888886" y="1557432"/>
            <a:ext cx="20269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zh-CN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(nM) = 44.9 ± 0.795</a:t>
            </a:r>
          </a:p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zh-CN" alt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(M s</a:t>
            </a:r>
            <a:r>
              <a: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 = 4.43×10</a:t>
            </a:r>
            <a:r>
              <a: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zh-CN" alt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(s</a:t>
            </a:r>
            <a:r>
              <a: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 = 1.99×10</a:t>
            </a:r>
            <a:r>
              <a: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F6182C2-9A5C-487F-8BF8-A60334B54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05" y="4198951"/>
            <a:ext cx="3389863" cy="192978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701FB6B-4FBF-416C-B63F-B9878F218645}"/>
              </a:ext>
            </a:extLst>
          </p:cNvPr>
          <p:cNvSpPr txBox="1"/>
          <p:nvPr/>
        </p:nvSpPr>
        <p:spPr>
          <a:xfrm>
            <a:off x="861223" y="6224895"/>
            <a:ext cx="191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Orf9b – TOM70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B6436A1-DBE3-457C-8B2C-314C2DD72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180" y="4196133"/>
            <a:ext cx="3086239" cy="192680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4CA1B3C-4A5D-4BFA-B1D9-739E9A157A5F}"/>
              </a:ext>
            </a:extLst>
          </p:cNvPr>
          <p:cNvSpPr txBox="1"/>
          <p:nvPr/>
        </p:nvSpPr>
        <p:spPr>
          <a:xfrm>
            <a:off x="4238565" y="6224895"/>
            <a:ext cx="250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Orf9b – Mitochondria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A0D4545-8CA2-4278-A3CF-CCE2E9A2B519}"/>
              </a:ext>
            </a:extLst>
          </p:cNvPr>
          <p:cNvSpPr txBox="1"/>
          <p:nvPr/>
        </p:nvSpPr>
        <p:spPr>
          <a:xfrm>
            <a:off x="7321167" y="6501894"/>
            <a:ext cx="4756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kern="1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Cellular &amp; molecular immunology, </a:t>
            </a:r>
            <a:r>
              <a:rPr lang="en-US" altLang="zh-CN" sz="1600" kern="1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17(9), 998–1000.</a:t>
            </a:r>
            <a:endParaRPr lang="zh-CN" altLang="en-US" sz="1600" dirty="0">
              <a:latin typeface="+mj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A9DAB0D-551F-FB30-CC7A-CB76D114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06875A-009D-7650-3A40-F5A828478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1478649"/>
            <a:ext cx="10058400" cy="41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55C6CA5-E953-4CAD-9D9B-E5AD7D7D675F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1B2E6A8-5EE4-4CFD-B676-CB39C4C21627}"/>
              </a:ext>
            </a:extLst>
          </p:cNvPr>
          <p:cNvSpPr/>
          <p:nvPr/>
        </p:nvSpPr>
        <p:spPr>
          <a:xfrm>
            <a:off x="174615" y="112462"/>
            <a:ext cx="11842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SPIDER-PNI to identify m</a:t>
            </a:r>
            <a:r>
              <a:rPr lang="en-US" altLang="zh-CN" sz="3200" b="1" baseline="30000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readers</a:t>
            </a:r>
            <a:endParaRPr lang="zh-CN" altLang="en-US" sz="3200" b="1" dirty="0">
              <a:solidFill>
                <a:srgbClr val="3469A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4" name="图片 123">
            <a:extLst>
              <a:ext uri="{FF2B5EF4-FFF2-40B4-BE49-F238E27FC236}">
                <a16:creationId xmlns:a16="http://schemas.microsoft.com/office/drawing/2014/main" id="{D1144E7A-C2A6-4B4D-A911-B5610394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629" y="4080472"/>
            <a:ext cx="2475596" cy="2252620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:a16="http://schemas.microsoft.com/office/drawing/2014/main" id="{72AE1F81-FB1A-4F9A-9E6B-ED0E295C4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514" y="1317775"/>
            <a:ext cx="3040918" cy="2243784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29ACE703-DC8E-46FC-B897-B046BE103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815" y="4811283"/>
            <a:ext cx="2723500" cy="1216882"/>
          </a:xfrm>
          <a:prstGeom prst="rect">
            <a:avLst/>
          </a:prstGeom>
        </p:spPr>
      </p:pic>
      <p:sp>
        <p:nvSpPr>
          <p:cNvPr id="153" name="文本框 152">
            <a:extLst>
              <a:ext uri="{FF2B5EF4-FFF2-40B4-BE49-F238E27FC236}">
                <a16:creationId xmlns:a16="http://schemas.microsoft.com/office/drawing/2014/main" id="{6F6831D7-71A4-44B5-A61F-AE0190D6C604}"/>
              </a:ext>
            </a:extLst>
          </p:cNvPr>
          <p:cNvSpPr txBox="1"/>
          <p:nvPr/>
        </p:nvSpPr>
        <p:spPr>
          <a:xfrm>
            <a:off x="474568" y="1324028"/>
            <a:ext cx="261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altLang="zh-CN" sz="18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dentify m</a:t>
            </a:r>
            <a:r>
              <a:rPr lang="en-US" altLang="zh-CN" sz="1800" b="1" baseline="30000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US" altLang="zh-CN" sz="18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readers</a:t>
            </a:r>
            <a:endParaRPr lang="zh-CN" altLang="en-US" dirty="0"/>
          </a:p>
        </p:txBody>
      </p: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43B2ACB4-6CAB-45DA-A769-0DD0FDE9F57D}"/>
              </a:ext>
            </a:extLst>
          </p:cNvPr>
          <p:cNvCxnSpPr>
            <a:cxnSpLocks/>
          </p:cNvCxnSpPr>
          <p:nvPr/>
        </p:nvCxnSpPr>
        <p:spPr>
          <a:xfrm>
            <a:off x="335560" y="3665582"/>
            <a:ext cx="802897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9E0ABD08-076E-2097-7E85-0B9DE2561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5" y="2076274"/>
            <a:ext cx="8428560" cy="12289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DF69CA-67C3-9806-815C-B6D9D8EC6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" y="4587057"/>
            <a:ext cx="3907020" cy="1665333"/>
          </a:xfrm>
          <a:prstGeom prst="rect">
            <a:avLst/>
          </a:prstGeom>
        </p:spPr>
      </p:pic>
      <p:pic>
        <p:nvPicPr>
          <p:cNvPr id="6" name="图片 5" descr="图形用户界面, 徽标, 公司名称&#10;&#10;描述已自动生成">
            <a:extLst>
              <a:ext uri="{FF2B5EF4-FFF2-40B4-BE49-F238E27FC236}">
                <a16:creationId xmlns:a16="http://schemas.microsoft.com/office/drawing/2014/main" id="{39CFB5DC-92B9-B965-28E7-99380DBA0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0912" y="4456543"/>
            <a:ext cx="1491746" cy="15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55C6CA5-E953-4CAD-9D9B-E5AD7D7D675F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1B2E6A8-5EE4-4CFD-B676-CB39C4C21627}"/>
              </a:ext>
            </a:extLst>
          </p:cNvPr>
          <p:cNvSpPr/>
          <p:nvPr/>
        </p:nvSpPr>
        <p:spPr>
          <a:xfrm>
            <a:off x="174615" y="112462"/>
            <a:ext cx="11842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SPIDER-PSMI to capture the targets of lenalidomide</a:t>
            </a:r>
            <a:endParaRPr lang="zh-CN" altLang="en-US" sz="3200" b="1" dirty="0">
              <a:solidFill>
                <a:srgbClr val="3469A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43B2ACB4-6CAB-45DA-A769-0DD0FDE9F57D}"/>
              </a:ext>
            </a:extLst>
          </p:cNvPr>
          <p:cNvCxnSpPr>
            <a:cxnSpLocks/>
          </p:cNvCxnSpPr>
          <p:nvPr/>
        </p:nvCxnSpPr>
        <p:spPr>
          <a:xfrm>
            <a:off x="5961800" y="1724548"/>
            <a:ext cx="0" cy="434340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313F16FA-1B56-4C62-B476-550A28F29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436" y="3803691"/>
            <a:ext cx="2481224" cy="25160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1EBC6DD-BFAB-4B67-BF3D-05765F02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358" y="1365333"/>
            <a:ext cx="3422734" cy="22209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5EBB73E-310B-424B-8941-345BDFE2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83" y="1232416"/>
            <a:ext cx="3865856" cy="12434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052989-FDEB-115F-0B38-67D91C6C9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5" y="2629423"/>
            <a:ext cx="5025320" cy="34861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BFDA21-14DC-DEA9-203B-B979840D1029}"/>
              </a:ext>
            </a:extLst>
          </p:cNvPr>
          <p:cNvSpPr txBox="1"/>
          <p:nvPr/>
        </p:nvSpPr>
        <p:spPr>
          <a:xfrm>
            <a:off x="10189028" y="3366198"/>
            <a:ext cx="1286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青蒿素</a:t>
            </a:r>
            <a:br>
              <a:rPr lang="en-US" altLang="zh-CN" b="1" dirty="0"/>
            </a:br>
            <a:r>
              <a:rPr lang="zh-CN" altLang="en-US" b="1" dirty="0"/>
              <a:t>小檗碱</a:t>
            </a:r>
            <a:br>
              <a:rPr lang="en-US" altLang="zh-CN" b="1" dirty="0"/>
            </a:br>
            <a:r>
              <a:rPr lang="zh-CN" altLang="en-US" b="1" dirty="0"/>
              <a:t>阿兹夫定</a:t>
            </a:r>
            <a:br>
              <a:rPr lang="en-US" altLang="zh-CN" b="1" dirty="0"/>
            </a:br>
            <a:r>
              <a:rPr lang="en-US" altLang="zh-CN" b="1" dirty="0"/>
              <a:t>……</a:t>
            </a:r>
            <a:endParaRPr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2CF2EB-8C5C-0CFB-A673-7A5FEA590335}"/>
              </a:ext>
            </a:extLst>
          </p:cNvPr>
          <p:cNvSpPr txBox="1"/>
          <p:nvPr/>
        </p:nvSpPr>
        <p:spPr>
          <a:xfrm>
            <a:off x="6087628" y="6550223"/>
            <a:ext cx="6104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algn="r">
              <a:spcBef>
                <a:spcPts val="400"/>
              </a:spcBef>
              <a:tabLst>
                <a:tab pos="373380" algn="l"/>
              </a:tabLst>
            </a:pPr>
            <a:r>
              <a:rPr lang="en-US" altLang="zh-CN" sz="1200" i="1" dirty="0">
                <a:latin typeface="Times New Roman"/>
                <a:cs typeface="Times New Roman"/>
              </a:rPr>
              <a:t>Science China Life Science</a:t>
            </a:r>
            <a:r>
              <a:rPr lang="en-US" altLang="zh-CN" sz="1200" dirty="0">
                <a:latin typeface="Times New Roman"/>
                <a:cs typeface="Times New Roman"/>
              </a:rPr>
              <a:t>. 2023;1-19.</a:t>
            </a:r>
            <a:r>
              <a:rPr lang="en-US" altLang="zh-CN" sz="1200" b="1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17C283-7D24-29A8-C55C-5FF5EADBA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13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9F4A5E64-7ED9-753A-40FA-A5F45506A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1" t="4852" r="19346" b="52866"/>
          <a:stretch/>
        </p:blipFill>
        <p:spPr>
          <a:xfrm>
            <a:off x="9467823" y="1147449"/>
            <a:ext cx="2308835" cy="23485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2B2F1E8-A066-CCA7-C63F-3D2ADA195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12" y="1492840"/>
            <a:ext cx="5717516" cy="17145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8148D0D-D423-5568-AA6A-01FA47CB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05" y="1423673"/>
            <a:ext cx="2354412" cy="1852906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C3C7BE8-4495-1D80-09A7-1A540099F4CD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65DB12FC-C59A-A3CD-E269-8E334528B02F}"/>
              </a:ext>
            </a:extLst>
          </p:cNvPr>
          <p:cNvSpPr/>
          <p:nvPr/>
        </p:nvSpPr>
        <p:spPr>
          <a:xfrm>
            <a:off x="174615" y="129888"/>
            <a:ext cx="11842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</a:t>
            </a:r>
            <a:r>
              <a:rPr lang="zh-CN" altLang="en-US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 lead compound PA</a:t>
            </a:r>
            <a:endParaRPr lang="zh-CN" altLang="en-US" sz="3200" b="1" dirty="0">
              <a:solidFill>
                <a:srgbClr val="3469A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F8C5A70-6620-4A92-1B66-961CDD6BDDDA}"/>
              </a:ext>
            </a:extLst>
          </p:cNvPr>
          <p:cNvCxnSpPr>
            <a:cxnSpLocks/>
          </p:cNvCxnSpPr>
          <p:nvPr/>
        </p:nvCxnSpPr>
        <p:spPr>
          <a:xfrm>
            <a:off x="784860" y="3581421"/>
            <a:ext cx="1075182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E2F10B50-16E6-EDF2-4387-98B7CEAA0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06" r="1257" b="63377"/>
          <a:stretch/>
        </p:blipFill>
        <p:spPr>
          <a:xfrm>
            <a:off x="655320" y="4005996"/>
            <a:ext cx="4792981" cy="2051903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559B216-4F10-4426-8A20-CB8C4E1C9D55}"/>
              </a:ext>
            </a:extLst>
          </p:cNvPr>
          <p:cNvCxnSpPr/>
          <p:nvPr/>
        </p:nvCxnSpPr>
        <p:spPr>
          <a:xfrm>
            <a:off x="1737360" y="3870960"/>
            <a:ext cx="66951" cy="601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A19008EF-7BAE-8A2E-9B2B-E505A9670FF5}"/>
              </a:ext>
            </a:extLst>
          </p:cNvPr>
          <p:cNvSpPr txBox="1"/>
          <p:nvPr/>
        </p:nvSpPr>
        <p:spPr>
          <a:xfrm>
            <a:off x="1510941" y="3598502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K68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EB482C1-BEE4-4164-F901-F01344141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" t="36698" r="3902" b="32974"/>
          <a:stretch/>
        </p:blipFill>
        <p:spPr>
          <a:xfrm>
            <a:off x="5843670" y="4188722"/>
            <a:ext cx="5693010" cy="1656710"/>
          </a:xfrm>
          <a:prstGeom prst="rect">
            <a:avLst/>
          </a:prstGeom>
        </p:spPr>
      </p:pic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C09AA385-AC44-E18E-D5AB-F891F6EC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0E46FD5B-7A2E-4FFB-A7D3-DBC8786A6718}" type="slidenum">
              <a:rPr lang="zh-CN" altLang="en-US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9F70DA5-145A-FF48-FFA3-BE6738C27C81}"/>
              </a:ext>
            </a:extLst>
          </p:cNvPr>
          <p:cNvSpPr txBox="1"/>
          <p:nvPr/>
        </p:nvSpPr>
        <p:spPr>
          <a:xfrm>
            <a:off x="8805653" y="6488668"/>
            <a:ext cx="30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/>
              <a:t>Unpublished Data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266818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990EC2E-5B07-3A8D-3694-2001FB1FFF52}"/>
              </a:ext>
            </a:extLst>
          </p:cNvPr>
          <p:cNvSpPr/>
          <p:nvPr/>
        </p:nvSpPr>
        <p:spPr>
          <a:xfrm>
            <a:off x="558594" y="145683"/>
            <a:ext cx="11150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5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for Fragment library-Human proteome</a:t>
            </a:r>
          </a:p>
        </p:txBody>
      </p:sp>
      <p:sp>
        <p:nvSpPr>
          <p:cNvPr id="2" name="六边形 1">
            <a:extLst>
              <a:ext uri="{FF2B5EF4-FFF2-40B4-BE49-F238E27FC236}">
                <a16:creationId xmlns:a16="http://schemas.microsoft.com/office/drawing/2014/main" id="{EB3208AF-48CB-F05C-5DD2-4E21FDD856EA}"/>
              </a:ext>
            </a:extLst>
          </p:cNvPr>
          <p:cNvSpPr/>
          <p:nvPr/>
        </p:nvSpPr>
        <p:spPr>
          <a:xfrm rot="4191891">
            <a:off x="4928798" y="1449293"/>
            <a:ext cx="190424" cy="187112"/>
          </a:xfrm>
          <a:prstGeom prst="hexag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3" name="五边形 2">
            <a:extLst>
              <a:ext uri="{FF2B5EF4-FFF2-40B4-BE49-F238E27FC236}">
                <a16:creationId xmlns:a16="http://schemas.microsoft.com/office/drawing/2014/main" id="{72C21FC5-D65F-525F-EEDA-BD8D750554E9}"/>
              </a:ext>
            </a:extLst>
          </p:cNvPr>
          <p:cNvSpPr/>
          <p:nvPr/>
        </p:nvSpPr>
        <p:spPr>
          <a:xfrm rot="4125306">
            <a:off x="5100878" y="1414263"/>
            <a:ext cx="151834" cy="154810"/>
          </a:xfrm>
          <a:prstGeom prst="pentag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6E9ADD-7C83-19DF-8889-A2C327D6C0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6551" y="1392862"/>
            <a:ext cx="241226" cy="166169"/>
          </a:xfrm>
          <a:prstGeom prst="rect">
            <a:avLst/>
          </a:prstGeom>
          <a:ln>
            <a:noFill/>
          </a:ln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1CCAF1E0-FE8D-4B87-F0BF-A65BE61FBBBA}"/>
              </a:ext>
            </a:extLst>
          </p:cNvPr>
          <p:cNvSpPr/>
          <p:nvPr/>
        </p:nvSpPr>
        <p:spPr>
          <a:xfrm>
            <a:off x="4566638" y="1477467"/>
            <a:ext cx="130765" cy="13076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EF8D4B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C8FD4BA-E005-853F-58FB-8166E4A98741}"/>
              </a:ext>
            </a:extLst>
          </p:cNvPr>
          <p:cNvSpPr txBox="1"/>
          <p:nvPr/>
        </p:nvSpPr>
        <p:spPr>
          <a:xfrm>
            <a:off x="4436920" y="1463913"/>
            <a:ext cx="392417" cy="14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5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Biotin</a:t>
            </a:r>
            <a:endParaRPr kumimoji="0" lang="zh-CN" altLang="en-US" sz="315" b="1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468628-2AE5-CD5E-8882-B1BB7E362617}"/>
              </a:ext>
            </a:extLst>
          </p:cNvPr>
          <p:cNvSpPr txBox="1"/>
          <p:nvPr/>
        </p:nvSpPr>
        <p:spPr>
          <a:xfrm>
            <a:off x="3916223" y="1226634"/>
            <a:ext cx="4904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dirty="0">
                <a:solidFill>
                  <a:prstClr val="black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iotin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B754E4B-DA09-A6A6-2D46-444BBDB15179}"/>
              </a:ext>
            </a:extLst>
          </p:cNvPr>
          <p:cNvCxnSpPr>
            <a:cxnSpLocks/>
          </p:cNvCxnSpPr>
          <p:nvPr/>
        </p:nvCxnSpPr>
        <p:spPr>
          <a:xfrm>
            <a:off x="4301708" y="1387045"/>
            <a:ext cx="209974" cy="110067"/>
          </a:xfrm>
          <a:prstGeom prst="straightConnector1">
            <a:avLst/>
          </a:prstGeom>
          <a:ln>
            <a:prstDash val="sysDas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B92B02B-F6C5-CF0A-E37E-22942147CB2C}"/>
              </a:ext>
            </a:extLst>
          </p:cNvPr>
          <p:cNvSpPr txBox="1"/>
          <p:nvPr/>
        </p:nvSpPr>
        <p:spPr>
          <a:xfrm>
            <a:off x="4586669" y="983353"/>
            <a:ext cx="4904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linker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EC467A7-016F-A4F6-9CC6-DF8CA043C0D5}"/>
              </a:ext>
            </a:extLst>
          </p:cNvPr>
          <p:cNvCxnSpPr>
            <a:cxnSpLocks/>
          </p:cNvCxnSpPr>
          <p:nvPr/>
        </p:nvCxnSpPr>
        <p:spPr>
          <a:xfrm>
            <a:off x="4797164" y="1226634"/>
            <a:ext cx="0" cy="187572"/>
          </a:xfrm>
          <a:prstGeom prst="straightConnector1">
            <a:avLst/>
          </a:prstGeom>
          <a:ln>
            <a:prstDash val="sysDas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A814598-3048-8A52-AFC1-B7DCB531CED0}"/>
              </a:ext>
            </a:extLst>
          </p:cNvPr>
          <p:cNvSpPr txBox="1"/>
          <p:nvPr/>
        </p:nvSpPr>
        <p:spPr>
          <a:xfrm>
            <a:off x="5386240" y="991673"/>
            <a:ext cx="92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Small-molecule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fragment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51C0F58-BC03-E0F6-413A-B1C1A9EC39D8}"/>
              </a:ext>
            </a:extLst>
          </p:cNvPr>
          <p:cNvCxnSpPr>
            <a:cxnSpLocks/>
          </p:cNvCxnSpPr>
          <p:nvPr/>
        </p:nvCxnSpPr>
        <p:spPr>
          <a:xfrm flipH="1">
            <a:off x="5269791" y="1289256"/>
            <a:ext cx="166022" cy="131994"/>
          </a:xfrm>
          <a:prstGeom prst="straightConnector1">
            <a:avLst/>
          </a:prstGeom>
          <a:ln>
            <a:prstDash val="sysDas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4CA8018-17A0-78A2-CA0E-D87322363A23}"/>
              </a:ext>
            </a:extLst>
          </p:cNvPr>
          <p:cNvSpPr txBox="1"/>
          <p:nvPr/>
        </p:nvSpPr>
        <p:spPr>
          <a:xfrm>
            <a:off x="4240984" y="1623132"/>
            <a:ext cx="111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“Hot”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Biotinylated probes</a:t>
            </a:r>
            <a:endParaRPr kumimoji="0" lang="zh-CN" alt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6" name="六边形 15">
            <a:extLst>
              <a:ext uri="{FF2B5EF4-FFF2-40B4-BE49-F238E27FC236}">
                <a16:creationId xmlns:a16="http://schemas.microsoft.com/office/drawing/2014/main" id="{099E6082-6F9B-E501-A911-958C1F423B31}"/>
              </a:ext>
            </a:extLst>
          </p:cNvPr>
          <p:cNvSpPr/>
          <p:nvPr/>
        </p:nvSpPr>
        <p:spPr>
          <a:xfrm rot="4191891">
            <a:off x="7655064" y="1448361"/>
            <a:ext cx="190424" cy="187112"/>
          </a:xfrm>
          <a:prstGeom prst="hexag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7" name="五边形 16">
            <a:extLst>
              <a:ext uri="{FF2B5EF4-FFF2-40B4-BE49-F238E27FC236}">
                <a16:creationId xmlns:a16="http://schemas.microsoft.com/office/drawing/2014/main" id="{479B4197-8B97-027D-4F05-6D6CA3037C8D}"/>
              </a:ext>
            </a:extLst>
          </p:cNvPr>
          <p:cNvSpPr/>
          <p:nvPr/>
        </p:nvSpPr>
        <p:spPr>
          <a:xfrm rot="4125306">
            <a:off x="7827144" y="1413331"/>
            <a:ext cx="151834" cy="154810"/>
          </a:xfrm>
          <a:prstGeom prst="pentag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EC48D2-0591-B38C-33B6-AB3993F8F87F}"/>
              </a:ext>
            </a:extLst>
          </p:cNvPr>
          <p:cNvSpPr txBox="1"/>
          <p:nvPr/>
        </p:nvSpPr>
        <p:spPr>
          <a:xfrm>
            <a:off x="7133593" y="1617930"/>
            <a:ext cx="123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“Cold”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Fragment competitors</a:t>
            </a:r>
            <a:endParaRPr kumimoji="0" lang="zh-CN" alt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9" name="六边形 18">
            <a:extLst>
              <a:ext uri="{FF2B5EF4-FFF2-40B4-BE49-F238E27FC236}">
                <a16:creationId xmlns:a16="http://schemas.microsoft.com/office/drawing/2014/main" id="{2BDC2C38-12E1-145D-E00F-CA433DDC4CB8}"/>
              </a:ext>
            </a:extLst>
          </p:cNvPr>
          <p:cNvSpPr/>
          <p:nvPr/>
        </p:nvSpPr>
        <p:spPr>
          <a:xfrm rot="4191891">
            <a:off x="6858200" y="1444531"/>
            <a:ext cx="190424" cy="187112"/>
          </a:xfrm>
          <a:prstGeom prst="hexag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20" name="五边形 19">
            <a:extLst>
              <a:ext uri="{FF2B5EF4-FFF2-40B4-BE49-F238E27FC236}">
                <a16:creationId xmlns:a16="http://schemas.microsoft.com/office/drawing/2014/main" id="{97C83C49-B554-25DD-3180-2D7223B47F0B}"/>
              </a:ext>
            </a:extLst>
          </p:cNvPr>
          <p:cNvSpPr/>
          <p:nvPr/>
        </p:nvSpPr>
        <p:spPr>
          <a:xfrm rot="4125306">
            <a:off x="7030280" y="1409501"/>
            <a:ext cx="151834" cy="154810"/>
          </a:xfrm>
          <a:prstGeom prst="pentag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BE88393-CDCD-4319-BE01-EFBBFD6433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5953" y="1388100"/>
            <a:ext cx="241226" cy="166169"/>
          </a:xfrm>
          <a:prstGeom prst="rect">
            <a:avLst/>
          </a:prstGeom>
          <a:ln>
            <a:noFill/>
          </a:ln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4A3E3A9-FCFD-0EB5-9F47-E7F5CD2712B0}"/>
              </a:ext>
            </a:extLst>
          </p:cNvPr>
          <p:cNvSpPr/>
          <p:nvPr/>
        </p:nvSpPr>
        <p:spPr>
          <a:xfrm>
            <a:off x="6496040" y="1472705"/>
            <a:ext cx="130765" cy="13076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EF8D4B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4A72CC7-E588-6D53-A1F2-367A40F87C65}"/>
              </a:ext>
            </a:extLst>
          </p:cNvPr>
          <p:cNvSpPr txBox="1"/>
          <p:nvPr/>
        </p:nvSpPr>
        <p:spPr>
          <a:xfrm>
            <a:off x="6366322" y="1459151"/>
            <a:ext cx="392417" cy="14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5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Biotin</a:t>
            </a:r>
            <a:endParaRPr kumimoji="0" lang="zh-CN" altLang="en-US" sz="315" b="1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AEF0B30-7CDE-935B-171B-6252ED33F22D}"/>
              </a:ext>
            </a:extLst>
          </p:cNvPr>
          <p:cNvSpPr txBox="1"/>
          <p:nvPr/>
        </p:nvSpPr>
        <p:spPr>
          <a:xfrm>
            <a:off x="7179124" y="1380625"/>
            <a:ext cx="345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＋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F78F912-53CF-21A7-1B7B-78E0F7583AE0}"/>
              </a:ext>
            </a:extLst>
          </p:cNvPr>
          <p:cNvSpPr/>
          <p:nvPr/>
        </p:nvSpPr>
        <p:spPr>
          <a:xfrm rot="20780911">
            <a:off x="4724167" y="2051008"/>
            <a:ext cx="156466" cy="288000"/>
          </a:xfrm>
          <a:custGeom>
            <a:avLst/>
            <a:gdLst>
              <a:gd name="connsiteX0" fmla="*/ 54459 w 74779"/>
              <a:gd name="connsiteY0" fmla="*/ 0 h 331893"/>
              <a:gd name="connsiteX1" fmla="*/ 272 w 74779"/>
              <a:gd name="connsiteY1" fmla="*/ 142240 h 331893"/>
              <a:gd name="connsiteX2" fmla="*/ 74779 w 74779"/>
              <a:gd name="connsiteY2" fmla="*/ 331893 h 33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79" h="331893">
                <a:moveTo>
                  <a:pt x="54459" y="0"/>
                </a:moveTo>
                <a:cubicBezTo>
                  <a:pt x="25672" y="43462"/>
                  <a:pt x="-3115" y="86925"/>
                  <a:pt x="272" y="142240"/>
                </a:cubicBezTo>
                <a:cubicBezTo>
                  <a:pt x="3659" y="197555"/>
                  <a:pt x="39219" y="264724"/>
                  <a:pt x="74779" y="331893"/>
                </a:cubicBezTo>
              </a:path>
            </a:pathLst>
          </a:custGeom>
          <a:noFill/>
          <a:ln w="25400">
            <a:solidFill>
              <a:srgbClr val="8BCCE8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8D707E61-3177-2264-2B2F-3D36B34E07C6}"/>
              </a:ext>
            </a:extLst>
          </p:cNvPr>
          <p:cNvSpPr/>
          <p:nvPr/>
        </p:nvSpPr>
        <p:spPr>
          <a:xfrm rot="819089" flipH="1">
            <a:off x="7083847" y="2048338"/>
            <a:ext cx="156466" cy="288000"/>
          </a:xfrm>
          <a:custGeom>
            <a:avLst/>
            <a:gdLst>
              <a:gd name="connsiteX0" fmla="*/ 54459 w 74779"/>
              <a:gd name="connsiteY0" fmla="*/ 0 h 331893"/>
              <a:gd name="connsiteX1" fmla="*/ 272 w 74779"/>
              <a:gd name="connsiteY1" fmla="*/ 142240 h 331893"/>
              <a:gd name="connsiteX2" fmla="*/ 74779 w 74779"/>
              <a:gd name="connsiteY2" fmla="*/ 331893 h 33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79" h="331893">
                <a:moveTo>
                  <a:pt x="54459" y="0"/>
                </a:moveTo>
                <a:cubicBezTo>
                  <a:pt x="25672" y="43462"/>
                  <a:pt x="-3115" y="86925"/>
                  <a:pt x="272" y="142240"/>
                </a:cubicBezTo>
                <a:cubicBezTo>
                  <a:pt x="3659" y="197555"/>
                  <a:pt x="39219" y="264724"/>
                  <a:pt x="74779" y="331893"/>
                </a:cubicBezTo>
              </a:path>
            </a:pathLst>
          </a:custGeom>
          <a:noFill/>
          <a:ln w="25400">
            <a:solidFill>
              <a:srgbClr val="C75F5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ACB4479-C9F9-B3F7-A8AD-23D0479CB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76" b="-1"/>
          <a:stretch/>
        </p:blipFill>
        <p:spPr>
          <a:xfrm>
            <a:off x="6605953" y="2524322"/>
            <a:ext cx="277655" cy="59743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A6FBA20-EF28-E535-9027-59D9D8614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85"/>
          <a:stretch/>
        </p:blipFill>
        <p:spPr>
          <a:xfrm>
            <a:off x="5005796" y="2528387"/>
            <a:ext cx="277655" cy="57314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FF2BA64-319B-8269-78F0-437E0792537D}"/>
              </a:ext>
            </a:extLst>
          </p:cNvPr>
          <p:cNvSpPr txBox="1"/>
          <p:nvPr/>
        </p:nvSpPr>
        <p:spPr>
          <a:xfrm>
            <a:off x="4632020" y="2309589"/>
            <a:ext cx="1111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71C5E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“</a:t>
            </a:r>
            <a:r>
              <a:rPr lang="en-US" altLang="zh-CN" sz="800" dirty="0">
                <a:solidFill>
                  <a:srgbClr val="71C5E3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Heavy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71C5E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” cell lysate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71C5E3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72F62AD-D4B0-068C-0FEB-4C71A8A9AF00}"/>
              </a:ext>
            </a:extLst>
          </p:cNvPr>
          <p:cNvSpPr txBox="1"/>
          <p:nvPr/>
        </p:nvSpPr>
        <p:spPr>
          <a:xfrm>
            <a:off x="6160273" y="2307977"/>
            <a:ext cx="1111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C75F5F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“Light” cell lysate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C75F5F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7C3E7D-0229-6B73-045A-381179579888}"/>
              </a:ext>
            </a:extLst>
          </p:cNvPr>
          <p:cNvSpPr txBox="1"/>
          <p:nvPr/>
        </p:nvSpPr>
        <p:spPr>
          <a:xfrm>
            <a:off x="5354245" y="2670576"/>
            <a:ext cx="8060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1) Incubate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E547611-C714-A2E7-A0E9-DEC002E5D19E}"/>
              </a:ext>
            </a:extLst>
          </p:cNvPr>
          <p:cNvSpPr txBox="1"/>
          <p:nvPr/>
        </p:nvSpPr>
        <p:spPr>
          <a:xfrm>
            <a:off x="5354245" y="2823040"/>
            <a:ext cx="11909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2) SPIDER reaction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B86E97E-E73F-1348-6742-72FA0CB1197D}"/>
              </a:ext>
            </a:extLst>
          </p:cNvPr>
          <p:cNvCxnSpPr>
            <a:cxnSpLocks/>
          </p:cNvCxnSpPr>
          <p:nvPr/>
        </p:nvCxnSpPr>
        <p:spPr>
          <a:xfrm>
            <a:off x="5144624" y="3182814"/>
            <a:ext cx="0" cy="288000"/>
          </a:xfrm>
          <a:prstGeom prst="straightConnector1">
            <a:avLst/>
          </a:prstGeom>
          <a:ln w="25400">
            <a:solidFill>
              <a:srgbClr val="8BCCE8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BE61E77F-8BFB-675C-D570-A19CAA06A394}"/>
              </a:ext>
            </a:extLst>
          </p:cNvPr>
          <p:cNvCxnSpPr>
            <a:cxnSpLocks/>
          </p:cNvCxnSpPr>
          <p:nvPr/>
        </p:nvCxnSpPr>
        <p:spPr>
          <a:xfrm>
            <a:off x="6758739" y="3182814"/>
            <a:ext cx="0" cy="288000"/>
          </a:xfrm>
          <a:prstGeom prst="straightConnector1">
            <a:avLst/>
          </a:prstGeom>
          <a:ln w="25400">
            <a:solidFill>
              <a:srgbClr val="C75F5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A8C816E-53B8-5C3C-C70C-5ADA88BFBAE6}"/>
              </a:ext>
            </a:extLst>
          </p:cNvPr>
          <p:cNvSpPr/>
          <p:nvPr/>
        </p:nvSpPr>
        <p:spPr>
          <a:xfrm rot="2394933">
            <a:off x="5275211" y="4140504"/>
            <a:ext cx="129453" cy="138416"/>
          </a:xfrm>
          <a:custGeom>
            <a:avLst/>
            <a:gdLst>
              <a:gd name="connsiteX0" fmla="*/ 81702 w 111594"/>
              <a:gd name="connsiteY0" fmla="*/ 290 h 129969"/>
              <a:gd name="connsiteX1" fmla="*/ 23 w 111594"/>
              <a:gd name="connsiteY1" fmla="*/ 62047 h 129969"/>
              <a:gd name="connsiteX2" fmla="*/ 73733 w 111594"/>
              <a:gd name="connsiteY2" fmla="*/ 127788 h 129969"/>
              <a:gd name="connsiteX3" fmla="*/ 111584 w 111594"/>
              <a:gd name="connsiteY3" fmla="*/ 111851 h 129969"/>
              <a:gd name="connsiteX4" fmla="*/ 77717 w 111594"/>
              <a:gd name="connsiteY4" fmla="*/ 87945 h 129969"/>
              <a:gd name="connsiteX5" fmla="*/ 81702 w 111594"/>
              <a:gd name="connsiteY5" fmla="*/ 290 h 1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594" h="129969">
                <a:moveTo>
                  <a:pt x="81702" y="290"/>
                </a:moveTo>
                <a:cubicBezTo>
                  <a:pt x="68753" y="-4026"/>
                  <a:pt x="1351" y="40798"/>
                  <a:pt x="23" y="62047"/>
                </a:cubicBezTo>
                <a:cubicBezTo>
                  <a:pt x="-1305" y="83296"/>
                  <a:pt x="55140" y="119487"/>
                  <a:pt x="73733" y="127788"/>
                </a:cubicBezTo>
                <a:cubicBezTo>
                  <a:pt x="92326" y="136089"/>
                  <a:pt x="110920" y="118491"/>
                  <a:pt x="111584" y="111851"/>
                </a:cubicBezTo>
                <a:cubicBezTo>
                  <a:pt x="112248" y="105211"/>
                  <a:pt x="80041" y="100562"/>
                  <a:pt x="77717" y="87945"/>
                </a:cubicBezTo>
                <a:cubicBezTo>
                  <a:pt x="75393" y="75328"/>
                  <a:pt x="94651" y="4606"/>
                  <a:pt x="81702" y="29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8E1E155-94BC-D7BF-A97B-925056BD762D}"/>
              </a:ext>
            </a:extLst>
          </p:cNvPr>
          <p:cNvSpPr/>
          <p:nvPr/>
        </p:nvSpPr>
        <p:spPr>
          <a:xfrm rot="14518577">
            <a:off x="5218289" y="4001742"/>
            <a:ext cx="94608" cy="95482"/>
          </a:xfrm>
          <a:custGeom>
            <a:avLst/>
            <a:gdLst>
              <a:gd name="connsiteX0" fmla="*/ 172434 w 307830"/>
              <a:gd name="connsiteY0" fmla="*/ 348 h 281250"/>
              <a:gd name="connsiteX1" fmla="*/ 56889 w 307830"/>
              <a:gd name="connsiteY1" fmla="*/ 36207 h 281250"/>
              <a:gd name="connsiteX2" fmla="*/ 3101 w 307830"/>
              <a:gd name="connsiteY2" fmla="*/ 133823 h 281250"/>
              <a:gd name="connsiteX3" fmla="*/ 23022 w 307830"/>
              <a:gd name="connsiteY3" fmla="*/ 257337 h 281250"/>
              <a:gd name="connsiteX4" fmla="*/ 158489 w 307830"/>
              <a:gd name="connsiteY4" fmla="*/ 281242 h 281250"/>
              <a:gd name="connsiteX5" fmla="*/ 252120 w 307830"/>
              <a:gd name="connsiteY5" fmla="*/ 259329 h 281250"/>
              <a:gd name="connsiteX6" fmla="*/ 297940 w 307830"/>
              <a:gd name="connsiteY6" fmla="*/ 201556 h 281250"/>
              <a:gd name="connsiteX7" fmla="*/ 303916 w 307830"/>
              <a:gd name="connsiteY7" fmla="*/ 125854 h 281250"/>
              <a:gd name="connsiteX8" fmla="*/ 250128 w 307830"/>
              <a:gd name="connsiteY8" fmla="*/ 133823 h 281250"/>
              <a:gd name="connsiteX9" fmla="*/ 214269 w 307830"/>
              <a:gd name="connsiteY9" fmla="*/ 139799 h 281250"/>
              <a:gd name="connsiteX10" fmla="*/ 190363 w 307830"/>
              <a:gd name="connsiteY10" fmla="*/ 133823 h 281250"/>
              <a:gd name="connsiteX11" fmla="*/ 152512 w 307830"/>
              <a:gd name="connsiteY11" fmla="*/ 111909 h 281250"/>
              <a:gd name="connsiteX12" fmla="*/ 152512 w 307830"/>
              <a:gd name="connsiteY12" fmla="*/ 84019 h 281250"/>
              <a:gd name="connsiteX13" fmla="*/ 166458 w 307830"/>
              <a:gd name="connsiteY13" fmla="*/ 54137 h 281250"/>
              <a:gd name="connsiteX14" fmla="*/ 172434 w 307830"/>
              <a:gd name="connsiteY14" fmla="*/ 348 h 28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830" h="281250">
                <a:moveTo>
                  <a:pt x="172434" y="348"/>
                </a:moveTo>
                <a:cubicBezTo>
                  <a:pt x="154173" y="-2640"/>
                  <a:pt x="85111" y="13961"/>
                  <a:pt x="56889" y="36207"/>
                </a:cubicBezTo>
                <a:cubicBezTo>
                  <a:pt x="28667" y="58453"/>
                  <a:pt x="8745" y="96968"/>
                  <a:pt x="3101" y="133823"/>
                </a:cubicBezTo>
                <a:cubicBezTo>
                  <a:pt x="-2543" y="170678"/>
                  <a:pt x="-2876" y="232767"/>
                  <a:pt x="23022" y="257337"/>
                </a:cubicBezTo>
                <a:cubicBezTo>
                  <a:pt x="48920" y="281907"/>
                  <a:pt x="120306" y="280910"/>
                  <a:pt x="158489" y="281242"/>
                </a:cubicBezTo>
                <a:cubicBezTo>
                  <a:pt x="196672" y="281574"/>
                  <a:pt x="228878" y="272610"/>
                  <a:pt x="252120" y="259329"/>
                </a:cubicBezTo>
                <a:cubicBezTo>
                  <a:pt x="275362" y="246048"/>
                  <a:pt x="289307" y="223802"/>
                  <a:pt x="297940" y="201556"/>
                </a:cubicBezTo>
                <a:cubicBezTo>
                  <a:pt x="306573" y="179310"/>
                  <a:pt x="311885" y="137143"/>
                  <a:pt x="303916" y="125854"/>
                </a:cubicBezTo>
                <a:cubicBezTo>
                  <a:pt x="295947" y="114565"/>
                  <a:pt x="265069" y="131499"/>
                  <a:pt x="250128" y="133823"/>
                </a:cubicBezTo>
                <a:cubicBezTo>
                  <a:pt x="235187" y="136147"/>
                  <a:pt x="224230" y="139799"/>
                  <a:pt x="214269" y="139799"/>
                </a:cubicBezTo>
                <a:cubicBezTo>
                  <a:pt x="204308" y="139799"/>
                  <a:pt x="200656" y="138471"/>
                  <a:pt x="190363" y="133823"/>
                </a:cubicBezTo>
                <a:cubicBezTo>
                  <a:pt x="180070" y="129175"/>
                  <a:pt x="158820" y="120210"/>
                  <a:pt x="152512" y="111909"/>
                </a:cubicBezTo>
                <a:cubicBezTo>
                  <a:pt x="146204" y="103608"/>
                  <a:pt x="150188" y="93648"/>
                  <a:pt x="152512" y="84019"/>
                </a:cubicBezTo>
                <a:cubicBezTo>
                  <a:pt x="154836" y="74390"/>
                  <a:pt x="163138" y="65426"/>
                  <a:pt x="166458" y="54137"/>
                </a:cubicBezTo>
                <a:cubicBezTo>
                  <a:pt x="169778" y="42848"/>
                  <a:pt x="190695" y="3336"/>
                  <a:pt x="172434" y="34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96A95296-EE35-58A6-B99C-665F5E97416A}"/>
              </a:ext>
            </a:extLst>
          </p:cNvPr>
          <p:cNvSpPr/>
          <p:nvPr/>
        </p:nvSpPr>
        <p:spPr>
          <a:xfrm>
            <a:off x="5020147" y="4149810"/>
            <a:ext cx="90295" cy="90381"/>
          </a:xfrm>
          <a:custGeom>
            <a:avLst/>
            <a:gdLst>
              <a:gd name="connsiteX0" fmla="*/ 281613 w 948513"/>
              <a:gd name="connsiteY0" fmla="*/ 75852 h 1078032"/>
              <a:gd name="connsiteX1" fmla="*/ 875275 w 948513"/>
              <a:gd name="connsiteY1" fmla="*/ 75852 h 1078032"/>
              <a:gd name="connsiteX2" fmla="*/ 903166 w 948513"/>
              <a:gd name="connsiteY2" fmla="*/ 970331 h 1078032"/>
              <a:gd name="connsiteX3" fmla="*/ 548562 w 948513"/>
              <a:gd name="connsiteY3" fmla="*/ 1000213 h 1078032"/>
              <a:gd name="connsiteX4" fmla="*/ 759730 w 948513"/>
              <a:gd name="connsiteY4" fmla="*/ 410534 h 1078032"/>
              <a:gd name="connsiteX5" fmla="*/ 86381 w 948513"/>
              <a:gd name="connsiteY5" fmla="*/ 830880 h 1078032"/>
              <a:gd name="connsiteX6" fmla="*/ 30601 w 948513"/>
              <a:gd name="connsiteY6" fmla="*/ 310927 h 1078032"/>
              <a:gd name="connsiteX7" fmla="*/ 281613 w 948513"/>
              <a:gd name="connsiteY7" fmla="*/ 75852 h 107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513" h="1078032">
                <a:moveTo>
                  <a:pt x="281613" y="75852"/>
                </a:moveTo>
                <a:cubicBezTo>
                  <a:pt x="422392" y="36673"/>
                  <a:pt x="771683" y="-73228"/>
                  <a:pt x="875275" y="75852"/>
                </a:cubicBezTo>
                <a:cubicBezTo>
                  <a:pt x="978867" y="224932"/>
                  <a:pt x="957618" y="816271"/>
                  <a:pt x="903166" y="970331"/>
                </a:cubicBezTo>
                <a:cubicBezTo>
                  <a:pt x="848714" y="1124391"/>
                  <a:pt x="572468" y="1093513"/>
                  <a:pt x="548562" y="1000213"/>
                </a:cubicBezTo>
                <a:cubicBezTo>
                  <a:pt x="524656" y="906914"/>
                  <a:pt x="836760" y="438756"/>
                  <a:pt x="759730" y="410534"/>
                </a:cubicBezTo>
                <a:cubicBezTo>
                  <a:pt x="682700" y="382312"/>
                  <a:pt x="207903" y="847481"/>
                  <a:pt x="86381" y="830880"/>
                </a:cubicBezTo>
                <a:cubicBezTo>
                  <a:pt x="-35141" y="814279"/>
                  <a:pt x="-2934" y="437429"/>
                  <a:pt x="30601" y="310927"/>
                </a:cubicBezTo>
                <a:cubicBezTo>
                  <a:pt x="64136" y="184425"/>
                  <a:pt x="140834" y="115031"/>
                  <a:pt x="281613" y="758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38" name="不完整圆 37">
            <a:extLst>
              <a:ext uri="{FF2B5EF4-FFF2-40B4-BE49-F238E27FC236}">
                <a16:creationId xmlns:a16="http://schemas.microsoft.com/office/drawing/2014/main" id="{1E5394EB-32A5-02E6-AB35-BB638E0B619C}"/>
              </a:ext>
            </a:extLst>
          </p:cNvPr>
          <p:cNvSpPr/>
          <p:nvPr/>
        </p:nvSpPr>
        <p:spPr>
          <a:xfrm rot="11852611">
            <a:off x="4690898" y="3835137"/>
            <a:ext cx="159466" cy="171857"/>
          </a:xfrm>
          <a:prstGeom prst="pi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6530FFEF-8AAF-220F-0331-B09395A8AD9B}"/>
              </a:ext>
            </a:extLst>
          </p:cNvPr>
          <p:cNvSpPr/>
          <p:nvPr/>
        </p:nvSpPr>
        <p:spPr>
          <a:xfrm rot="4670361">
            <a:off x="5059499" y="3716813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D81EECF-CD30-02F1-C9DE-3FEB8CE72C42}"/>
              </a:ext>
            </a:extLst>
          </p:cNvPr>
          <p:cNvSpPr/>
          <p:nvPr/>
        </p:nvSpPr>
        <p:spPr>
          <a:xfrm rot="1119427">
            <a:off x="5436522" y="3771899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4D8BB763-92AB-AAC8-3BDC-31E11E31A6F8}"/>
              </a:ext>
            </a:extLst>
          </p:cNvPr>
          <p:cNvSpPr/>
          <p:nvPr/>
        </p:nvSpPr>
        <p:spPr>
          <a:xfrm>
            <a:off x="5476390" y="3965617"/>
            <a:ext cx="47767" cy="614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130EB54C-8768-ADC1-2D83-B66649B9EC13}"/>
              </a:ext>
            </a:extLst>
          </p:cNvPr>
          <p:cNvSpPr/>
          <p:nvPr/>
        </p:nvSpPr>
        <p:spPr>
          <a:xfrm>
            <a:off x="5293470" y="4450706"/>
            <a:ext cx="47767" cy="614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3EB77288-7F5D-F519-B601-97CCE5FBFD7A}"/>
              </a:ext>
            </a:extLst>
          </p:cNvPr>
          <p:cNvSpPr/>
          <p:nvPr/>
        </p:nvSpPr>
        <p:spPr>
          <a:xfrm>
            <a:off x="5106980" y="3944676"/>
            <a:ext cx="47767" cy="614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B55388F-D08F-531B-8001-E7782962E612}"/>
              </a:ext>
            </a:extLst>
          </p:cNvPr>
          <p:cNvSpPr/>
          <p:nvPr/>
        </p:nvSpPr>
        <p:spPr>
          <a:xfrm rot="1119427">
            <a:off x="5252001" y="3866649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0BC64334-760A-DF26-29CF-C8A5EE6F8A65}"/>
              </a:ext>
            </a:extLst>
          </p:cNvPr>
          <p:cNvSpPr/>
          <p:nvPr/>
        </p:nvSpPr>
        <p:spPr>
          <a:xfrm rot="1119427">
            <a:off x="4727743" y="4092239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8B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9E9FECA-E3BD-DFA0-EE32-FE3DE2C17B09}"/>
              </a:ext>
            </a:extLst>
          </p:cNvPr>
          <p:cNvSpPr/>
          <p:nvPr/>
        </p:nvSpPr>
        <p:spPr>
          <a:xfrm rot="4670361">
            <a:off x="4868583" y="3838584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C8E3F238-8E61-2FC8-F18A-317274953E1B}"/>
              </a:ext>
            </a:extLst>
          </p:cNvPr>
          <p:cNvSpPr/>
          <p:nvPr/>
        </p:nvSpPr>
        <p:spPr>
          <a:xfrm rot="4670361">
            <a:off x="4666934" y="4323933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8BCCE8"/>
              </a:gs>
            </a:gsLst>
            <a:path path="shape">
              <a:fillToRect l="50000" t="50000" r="50000" b="50000"/>
            </a:path>
          </a:gradFill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A663341F-D1BA-9204-D6C7-5B0F728F1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604" y="3856659"/>
            <a:ext cx="523585" cy="256450"/>
          </a:xfrm>
          <a:prstGeom prst="rect">
            <a:avLst/>
          </a:prstGeom>
        </p:spPr>
      </p:pic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25C47512-0607-2ECB-5BAD-01F3C40734A0}"/>
              </a:ext>
            </a:extLst>
          </p:cNvPr>
          <p:cNvSpPr/>
          <p:nvPr/>
        </p:nvSpPr>
        <p:spPr>
          <a:xfrm>
            <a:off x="4433873" y="4010520"/>
            <a:ext cx="347529" cy="77927"/>
          </a:xfrm>
          <a:custGeom>
            <a:avLst/>
            <a:gdLst>
              <a:gd name="connsiteX0" fmla="*/ 0 w 347529"/>
              <a:gd name="connsiteY0" fmla="*/ 37031 h 77927"/>
              <a:gd name="connsiteX1" fmla="*/ 193705 w 347529"/>
              <a:gd name="connsiteY1" fmla="*/ 76912 h 77927"/>
              <a:gd name="connsiteX2" fmla="*/ 347529 w 347529"/>
              <a:gd name="connsiteY2" fmla="*/ 0 h 77927"/>
              <a:gd name="connsiteX3" fmla="*/ 347529 w 347529"/>
              <a:gd name="connsiteY3" fmla="*/ 0 h 7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29" h="77927">
                <a:moveTo>
                  <a:pt x="0" y="37031"/>
                </a:moveTo>
                <a:cubicBezTo>
                  <a:pt x="67892" y="60057"/>
                  <a:pt x="135784" y="83084"/>
                  <a:pt x="193705" y="76912"/>
                </a:cubicBezTo>
                <a:cubicBezTo>
                  <a:pt x="251627" y="70740"/>
                  <a:pt x="347529" y="0"/>
                  <a:pt x="347529" y="0"/>
                </a:cubicBezTo>
                <a:lnTo>
                  <a:pt x="347529" y="0"/>
                </a:lnTo>
              </a:path>
            </a:pathLst>
          </a:custGeom>
          <a:noFill/>
          <a:ln w="6350">
            <a:solidFill>
              <a:srgbClr val="87B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715CA413-0577-256F-B5AD-262D6FC1B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56183">
            <a:off x="4533811" y="4058655"/>
            <a:ext cx="189189" cy="8016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6845C2E-83FC-76B9-F79E-346CB3056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36986">
            <a:off x="4717689" y="4345792"/>
            <a:ext cx="523585" cy="256450"/>
          </a:xfrm>
          <a:prstGeom prst="rect">
            <a:avLst/>
          </a:prstGeom>
        </p:spPr>
      </p:pic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D7BC22C0-13A5-8DD0-73A1-CFAF5BD38983}"/>
              </a:ext>
            </a:extLst>
          </p:cNvPr>
          <p:cNvSpPr/>
          <p:nvPr/>
        </p:nvSpPr>
        <p:spPr>
          <a:xfrm rot="17735324">
            <a:off x="4905120" y="4351792"/>
            <a:ext cx="346305" cy="94501"/>
          </a:xfrm>
          <a:custGeom>
            <a:avLst/>
            <a:gdLst>
              <a:gd name="connsiteX0" fmla="*/ 0 w 347529"/>
              <a:gd name="connsiteY0" fmla="*/ 37031 h 77927"/>
              <a:gd name="connsiteX1" fmla="*/ 193705 w 347529"/>
              <a:gd name="connsiteY1" fmla="*/ 76912 h 77927"/>
              <a:gd name="connsiteX2" fmla="*/ 347529 w 347529"/>
              <a:gd name="connsiteY2" fmla="*/ 0 h 77927"/>
              <a:gd name="connsiteX3" fmla="*/ 347529 w 347529"/>
              <a:gd name="connsiteY3" fmla="*/ 0 h 7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29" h="77927">
                <a:moveTo>
                  <a:pt x="0" y="37031"/>
                </a:moveTo>
                <a:cubicBezTo>
                  <a:pt x="67892" y="60057"/>
                  <a:pt x="135784" y="83084"/>
                  <a:pt x="193705" y="76912"/>
                </a:cubicBezTo>
                <a:cubicBezTo>
                  <a:pt x="251627" y="70740"/>
                  <a:pt x="347529" y="0"/>
                  <a:pt x="347529" y="0"/>
                </a:cubicBezTo>
                <a:lnTo>
                  <a:pt x="347529" y="0"/>
                </a:lnTo>
              </a:path>
            </a:pathLst>
          </a:custGeom>
          <a:noFill/>
          <a:ln w="6350">
            <a:solidFill>
              <a:srgbClr val="87B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69F1475-7220-9E07-34A5-E7AD1D3D9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568223">
            <a:off x="5053678" y="4299922"/>
            <a:ext cx="189189" cy="8016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D2327F-8C5D-2DAD-3C84-AC2284FD9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25697">
            <a:off x="5326944" y="4225366"/>
            <a:ext cx="523585" cy="256450"/>
          </a:xfrm>
          <a:prstGeom prst="rect">
            <a:avLst/>
          </a:prstGeom>
        </p:spPr>
      </p:pic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09EAC3D4-745D-3DDD-084B-5BA7A4A893B4}"/>
              </a:ext>
            </a:extLst>
          </p:cNvPr>
          <p:cNvSpPr/>
          <p:nvPr/>
        </p:nvSpPr>
        <p:spPr>
          <a:xfrm rot="13583173">
            <a:off x="5405135" y="4176341"/>
            <a:ext cx="299015" cy="120803"/>
          </a:xfrm>
          <a:custGeom>
            <a:avLst/>
            <a:gdLst>
              <a:gd name="connsiteX0" fmla="*/ 0 w 347529"/>
              <a:gd name="connsiteY0" fmla="*/ 37031 h 77927"/>
              <a:gd name="connsiteX1" fmla="*/ 193705 w 347529"/>
              <a:gd name="connsiteY1" fmla="*/ 76912 h 77927"/>
              <a:gd name="connsiteX2" fmla="*/ 347529 w 347529"/>
              <a:gd name="connsiteY2" fmla="*/ 0 h 77927"/>
              <a:gd name="connsiteX3" fmla="*/ 347529 w 347529"/>
              <a:gd name="connsiteY3" fmla="*/ 0 h 7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29" h="77927">
                <a:moveTo>
                  <a:pt x="0" y="37031"/>
                </a:moveTo>
                <a:cubicBezTo>
                  <a:pt x="67892" y="60057"/>
                  <a:pt x="135784" y="83084"/>
                  <a:pt x="193705" y="76912"/>
                </a:cubicBezTo>
                <a:cubicBezTo>
                  <a:pt x="251627" y="70740"/>
                  <a:pt x="347529" y="0"/>
                  <a:pt x="347529" y="0"/>
                </a:cubicBezTo>
                <a:lnTo>
                  <a:pt x="347529" y="0"/>
                </a:lnTo>
              </a:path>
            </a:pathLst>
          </a:custGeom>
          <a:noFill/>
          <a:ln w="6350">
            <a:solidFill>
              <a:srgbClr val="87B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120A89D7-EB65-2C9D-DC47-5249948F8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407851">
            <a:off x="5465987" y="4116293"/>
            <a:ext cx="189189" cy="80165"/>
          </a:xfrm>
          <a:prstGeom prst="rect">
            <a:avLst/>
          </a:prstGeom>
        </p:spPr>
      </p:pic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9529BFEF-3844-CBA3-2813-5FCB2E9934AC}"/>
              </a:ext>
            </a:extLst>
          </p:cNvPr>
          <p:cNvSpPr/>
          <p:nvPr/>
        </p:nvSpPr>
        <p:spPr>
          <a:xfrm rot="2394933">
            <a:off x="6901683" y="4140504"/>
            <a:ext cx="129453" cy="138416"/>
          </a:xfrm>
          <a:custGeom>
            <a:avLst/>
            <a:gdLst>
              <a:gd name="connsiteX0" fmla="*/ 81702 w 111594"/>
              <a:gd name="connsiteY0" fmla="*/ 290 h 129969"/>
              <a:gd name="connsiteX1" fmla="*/ 23 w 111594"/>
              <a:gd name="connsiteY1" fmla="*/ 62047 h 129969"/>
              <a:gd name="connsiteX2" fmla="*/ 73733 w 111594"/>
              <a:gd name="connsiteY2" fmla="*/ 127788 h 129969"/>
              <a:gd name="connsiteX3" fmla="*/ 111584 w 111594"/>
              <a:gd name="connsiteY3" fmla="*/ 111851 h 129969"/>
              <a:gd name="connsiteX4" fmla="*/ 77717 w 111594"/>
              <a:gd name="connsiteY4" fmla="*/ 87945 h 129969"/>
              <a:gd name="connsiteX5" fmla="*/ 81702 w 111594"/>
              <a:gd name="connsiteY5" fmla="*/ 290 h 1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594" h="129969">
                <a:moveTo>
                  <a:pt x="81702" y="290"/>
                </a:moveTo>
                <a:cubicBezTo>
                  <a:pt x="68753" y="-4026"/>
                  <a:pt x="1351" y="40798"/>
                  <a:pt x="23" y="62047"/>
                </a:cubicBezTo>
                <a:cubicBezTo>
                  <a:pt x="-1305" y="83296"/>
                  <a:pt x="55140" y="119487"/>
                  <a:pt x="73733" y="127788"/>
                </a:cubicBezTo>
                <a:cubicBezTo>
                  <a:pt x="92326" y="136089"/>
                  <a:pt x="110920" y="118491"/>
                  <a:pt x="111584" y="111851"/>
                </a:cubicBezTo>
                <a:cubicBezTo>
                  <a:pt x="112248" y="105211"/>
                  <a:pt x="80041" y="100562"/>
                  <a:pt x="77717" y="87945"/>
                </a:cubicBezTo>
                <a:cubicBezTo>
                  <a:pt x="75393" y="75328"/>
                  <a:pt x="94651" y="4606"/>
                  <a:pt x="81702" y="29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A05B67E-FC4A-FA80-E212-06AE3389D95D}"/>
              </a:ext>
            </a:extLst>
          </p:cNvPr>
          <p:cNvSpPr/>
          <p:nvPr/>
        </p:nvSpPr>
        <p:spPr>
          <a:xfrm rot="14518577">
            <a:off x="6844761" y="4001742"/>
            <a:ext cx="94608" cy="95482"/>
          </a:xfrm>
          <a:custGeom>
            <a:avLst/>
            <a:gdLst>
              <a:gd name="connsiteX0" fmla="*/ 172434 w 307830"/>
              <a:gd name="connsiteY0" fmla="*/ 348 h 281250"/>
              <a:gd name="connsiteX1" fmla="*/ 56889 w 307830"/>
              <a:gd name="connsiteY1" fmla="*/ 36207 h 281250"/>
              <a:gd name="connsiteX2" fmla="*/ 3101 w 307830"/>
              <a:gd name="connsiteY2" fmla="*/ 133823 h 281250"/>
              <a:gd name="connsiteX3" fmla="*/ 23022 w 307830"/>
              <a:gd name="connsiteY3" fmla="*/ 257337 h 281250"/>
              <a:gd name="connsiteX4" fmla="*/ 158489 w 307830"/>
              <a:gd name="connsiteY4" fmla="*/ 281242 h 281250"/>
              <a:gd name="connsiteX5" fmla="*/ 252120 w 307830"/>
              <a:gd name="connsiteY5" fmla="*/ 259329 h 281250"/>
              <a:gd name="connsiteX6" fmla="*/ 297940 w 307830"/>
              <a:gd name="connsiteY6" fmla="*/ 201556 h 281250"/>
              <a:gd name="connsiteX7" fmla="*/ 303916 w 307830"/>
              <a:gd name="connsiteY7" fmla="*/ 125854 h 281250"/>
              <a:gd name="connsiteX8" fmla="*/ 250128 w 307830"/>
              <a:gd name="connsiteY8" fmla="*/ 133823 h 281250"/>
              <a:gd name="connsiteX9" fmla="*/ 214269 w 307830"/>
              <a:gd name="connsiteY9" fmla="*/ 139799 h 281250"/>
              <a:gd name="connsiteX10" fmla="*/ 190363 w 307830"/>
              <a:gd name="connsiteY10" fmla="*/ 133823 h 281250"/>
              <a:gd name="connsiteX11" fmla="*/ 152512 w 307830"/>
              <a:gd name="connsiteY11" fmla="*/ 111909 h 281250"/>
              <a:gd name="connsiteX12" fmla="*/ 152512 w 307830"/>
              <a:gd name="connsiteY12" fmla="*/ 84019 h 281250"/>
              <a:gd name="connsiteX13" fmla="*/ 166458 w 307830"/>
              <a:gd name="connsiteY13" fmla="*/ 54137 h 281250"/>
              <a:gd name="connsiteX14" fmla="*/ 172434 w 307830"/>
              <a:gd name="connsiteY14" fmla="*/ 348 h 28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830" h="281250">
                <a:moveTo>
                  <a:pt x="172434" y="348"/>
                </a:moveTo>
                <a:cubicBezTo>
                  <a:pt x="154173" y="-2640"/>
                  <a:pt x="85111" y="13961"/>
                  <a:pt x="56889" y="36207"/>
                </a:cubicBezTo>
                <a:cubicBezTo>
                  <a:pt x="28667" y="58453"/>
                  <a:pt x="8745" y="96968"/>
                  <a:pt x="3101" y="133823"/>
                </a:cubicBezTo>
                <a:cubicBezTo>
                  <a:pt x="-2543" y="170678"/>
                  <a:pt x="-2876" y="232767"/>
                  <a:pt x="23022" y="257337"/>
                </a:cubicBezTo>
                <a:cubicBezTo>
                  <a:pt x="48920" y="281907"/>
                  <a:pt x="120306" y="280910"/>
                  <a:pt x="158489" y="281242"/>
                </a:cubicBezTo>
                <a:cubicBezTo>
                  <a:pt x="196672" y="281574"/>
                  <a:pt x="228878" y="272610"/>
                  <a:pt x="252120" y="259329"/>
                </a:cubicBezTo>
                <a:cubicBezTo>
                  <a:pt x="275362" y="246048"/>
                  <a:pt x="289307" y="223802"/>
                  <a:pt x="297940" y="201556"/>
                </a:cubicBezTo>
                <a:cubicBezTo>
                  <a:pt x="306573" y="179310"/>
                  <a:pt x="311885" y="137143"/>
                  <a:pt x="303916" y="125854"/>
                </a:cubicBezTo>
                <a:cubicBezTo>
                  <a:pt x="295947" y="114565"/>
                  <a:pt x="265069" y="131499"/>
                  <a:pt x="250128" y="133823"/>
                </a:cubicBezTo>
                <a:cubicBezTo>
                  <a:pt x="235187" y="136147"/>
                  <a:pt x="224230" y="139799"/>
                  <a:pt x="214269" y="139799"/>
                </a:cubicBezTo>
                <a:cubicBezTo>
                  <a:pt x="204308" y="139799"/>
                  <a:pt x="200656" y="138471"/>
                  <a:pt x="190363" y="133823"/>
                </a:cubicBezTo>
                <a:cubicBezTo>
                  <a:pt x="180070" y="129175"/>
                  <a:pt x="158820" y="120210"/>
                  <a:pt x="152512" y="111909"/>
                </a:cubicBezTo>
                <a:cubicBezTo>
                  <a:pt x="146204" y="103608"/>
                  <a:pt x="150188" y="93648"/>
                  <a:pt x="152512" y="84019"/>
                </a:cubicBezTo>
                <a:cubicBezTo>
                  <a:pt x="154836" y="74390"/>
                  <a:pt x="163138" y="65426"/>
                  <a:pt x="166458" y="54137"/>
                </a:cubicBezTo>
                <a:cubicBezTo>
                  <a:pt x="169778" y="42848"/>
                  <a:pt x="190695" y="3336"/>
                  <a:pt x="172434" y="34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FDE1139F-A045-EF04-1D57-00259AB5D438}"/>
              </a:ext>
            </a:extLst>
          </p:cNvPr>
          <p:cNvSpPr/>
          <p:nvPr/>
        </p:nvSpPr>
        <p:spPr>
          <a:xfrm>
            <a:off x="6646619" y="4149810"/>
            <a:ext cx="90295" cy="90381"/>
          </a:xfrm>
          <a:custGeom>
            <a:avLst/>
            <a:gdLst>
              <a:gd name="connsiteX0" fmla="*/ 281613 w 948513"/>
              <a:gd name="connsiteY0" fmla="*/ 75852 h 1078032"/>
              <a:gd name="connsiteX1" fmla="*/ 875275 w 948513"/>
              <a:gd name="connsiteY1" fmla="*/ 75852 h 1078032"/>
              <a:gd name="connsiteX2" fmla="*/ 903166 w 948513"/>
              <a:gd name="connsiteY2" fmla="*/ 970331 h 1078032"/>
              <a:gd name="connsiteX3" fmla="*/ 548562 w 948513"/>
              <a:gd name="connsiteY3" fmla="*/ 1000213 h 1078032"/>
              <a:gd name="connsiteX4" fmla="*/ 759730 w 948513"/>
              <a:gd name="connsiteY4" fmla="*/ 410534 h 1078032"/>
              <a:gd name="connsiteX5" fmla="*/ 86381 w 948513"/>
              <a:gd name="connsiteY5" fmla="*/ 830880 h 1078032"/>
              <a:gd name="connsiteX6" fmla="*/ 30601 w 948513"/>
              <a:gd name="connsiteY6" fmla="*/ 310927 h 1078032"/>
              <a:gd name="connsiteX7" fmla="*/ 281613 w 948513"/>
              <a:gd name="connsiteY7" fmla="*/ 75852 h 107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513" h="1078032">
                <a:moveTo>
                  <a:pt x="281613" y="75852"/>
                </a:moveTo>
                <a:cubicBezTo>
                  <a:pt x="422392" y="36673"/>
                  <a:pt x="771683" y="-73228"/>
                  <a:pt x="875275" y="75852"/>
                </a:cubicBezTo>
                <a:cubicBezTo>
                  <a:pt x="978867" y="224932"/>
                  <a:pt x="957618" y="816271"/>
                  <a:pt x="903166" y="970331"/>
                </a:cubicBezTo>
                <a:cubicBezTo>
                  <a:pt x="848714" y="1124391"/>
                  <a:pt x="572468" y="1093513"/>
                  <a:pt x="548562" y="1000213"/>
                </a:cubicBezTo>
                <a:cubicBezTo>
                  <a:pt x="524656" y="906914"/>
                  <a:pt x="836760" y="438756"/>
                  <a:pt x="759730" y="410534"/>
                </a:cubicBezTo>
                <a:cubicBezTo>
                  <a:pt x="682700" y="382312"/>
                  <a:pt x="207903" y="847481"/>
                  <a:pt x="86381" y="830880"/>
                </a:cubicBezTo>
                <a:cubicBezTo>
                  <a:pt x="-35141" y="814279"/>
                  <a:pt x="-2934" y="437429"/>
                  <a:pt x="30601" y="310927"/>
                </a:cubicBezTo>
                <a:cubicBezTo>
                  <a:pt x="64136" y="184425"/>
                  <a:pt x="140834" y="115031"/>
                  <a:pt x="281613" y="758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60" name="不完整圆 59">
            <a:extLst>
              <a:ext uri="{FF2B5EF4-FFF2-40B4-BE49-F238E27FC236}">
                <a16:creationId xmlns:a16="http://schemas.microsoft.com/office/drawing/2014/main" id="{352F78B9-11D4-185E-80F7-232DB08FC288}"/>
              </a:ext>
            </a:extLst>
          </p:cNvPr>
          <p:cNvSpPr/>
          <p:nvPr/>
        </p:nvSpPr>
        <p:spPr>
          <a:xfrm rot="11852611">
            <a:off x="6317370" y="3835137"/>
            <a:ext cx="159466" cy="171857"/>
          </a:xfrm>
          <a:prstGeom prst="pi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044B8B43-790F-B5B1-6AE3-B3363C148DE5}"/>
              </a:ext>
            </a:extLst>
          </p:cNvPr>
          <p:cNvSpPr/>
          <p:nvPr/>
        </p:nvSpPr>
        <p:spPr>
          <a:xfrm rot="4670361">
            <a:off x="6685971" y="3716813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63D270FA-7C5E-1CFC-739E-C897D4B758B0}"/>
              </a:ext>
            </a:extLst>
          </p:cNvPr>
          <p:cNvSpPr/>
          <p:nvPr/>
        </p:nvSpPr>
        <p:spPr>
          <a:xfrm rot="1119427">
            <a:off x="7062994" y="3771899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CD2E317C-9691-3AD3-7BCB-4DD6A0E49354}"/>
              </a:ext>
            </a:extLst>
          </p:cNvPr>
          <p:cNvSpPr/>
          <p:nvPr/>
        </p:nvSpPr>
        <p:spPr>
          <a:xfrm>
            <a:off x="7102862" y="3965617"/>
            <a:ext cx="47767" cy="614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37E95AA3-5969-0068-4005-F524BD6E98BE}"/>
              </a:ext>
            </a:extLst>
          </p:cNvPr>
          <p:cNvSpPr/>
          <p:nvPr/>
        </p:nvSpPr>
        <p:spPr>
          <a:xfrm>
            <a:off x="6919942" y="4450706"/>
            <a:ext cx="47767" cy="614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D77146B4-1152-5C36-DBEF-E35F26CD736B}"/>
              </a:ext>
            </a:extLst>
          </p:cNvPr>
          <p:cNvSpPr/>
          <p:nvPr/>
        </p:nvSpPr>
        <p:spPr>
          <a:xfrm>
            <a:off x="6733452" y="3944676"/>
            <a:ext cx="47767" cy="614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B3EF3F9C-EA2B-A85B-5C16-8CDE77C43411}"/>
              </a:ext>
            </a:extLst>
          </p:cNvPr>
          <p:cNvSpPr/>
          <p:nvPr/>
        </p:nvSpPr>
        <p:spPr>
          <a:xfrm rot="1119427">
            <a:off x="6878473" y="3866649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CE527E94-E736-DCFD-779E-7D0F98206F23}"/>
              </a:ext>
            </a:extLst>
          </p:cNvPr>
          <p:cNvSpPr/>
          <p:nvPr/>
        </p:nvSpPr>
        <p:spPr>
          <a:xfrm rot="1119427">
            <a:off x="6354215" y="4092239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rgbClr val="C75F5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7C93681C-4BF1-7DB3-07AE-F530526310E2}"/>
              </a:ext>
            </a:extLst>
          </p:cNvPr>
          <p:cNvSpPr/>
          <p:nvPr/>
        </p:nvSpPr>
        <p:spPr>
          <a:xfrm rot="4670361">
            <a:off x="6495055" y="3838584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743166C9-7BE8-B5B5-E2B4-867FAE0BD36D}"/>
              </a:ext>
            </a:extLst>
          </p:cNvPr>
          <p:cNvSpPr/>
          <p:nvPr/>
        </p:nvSpPr>
        <p:spPr>
          <a:xfrm rot="4670361">
            <a:off x="6293406" y="4323933"/>
            <a:ext cx="184245" cy="457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75F5F"/>
              </a:gs>
            </a:gsLst>
            <a:path path="shape">
              <a:fillToRect l="50000" t="50000" r="50000" b="50000"/>
            </a:path>
          </a:gradFill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FA012618-CC0B-3AD3-BC40-374736DB8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36986">
            <a:off x="6344161" y="4345792"/>
            <a:ext cx="523585" cy="256450"/>
          </a:xfrm>
          <a:prstGeom prst="rect">
            <a:avLst/>
          </a:prstGeom>
        </p:spPr>
      </p:pic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AA13439-60FA-787A-D640-C50F30B61ABC}"/>
              </a:ext>
            </a:extLst>
          </p:cNvPr>
          <p:cNvSpPr/>
          <p:nvPr/>
        </p:nvSpPr>
        <p:spPr>
          <a:xfrm rot="17735324">
            <a:off x="6531592" y="4351792"/>
            <a:ext cx="346305" cy="94501"/>
          </a:xfrm>
          <a:custGeom>
            <a:avLst/>
            <a:gdLst>
              <a:gd name="connsiteX0" fmla="*/ 0 w 347529"/>
              <a:gd name="connsiteY0" fmla="*/ 37031 h 77927"/>
              <a:gd name="connsiteX1" fmla="*/ 193705 w 347529"/>
              <a:gd name="connsiteY1" fmla="*/ 76912 h 77927"/>
              <a:gd name="connsiteX2" fmla="*/ 347529 w 347529"/>
              <a:gd name="connsiteY2" fmla="*/ 0 h 77927"/>
              <a:gd name="connsiteX3" fmla="*/ 347529 w 347529"/>
              <a:gd name="connsiteY3" fmla="*/ 0 h 7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29" h="77927">
                <a:moveTo>
                  <a:pt x="0" y="37031"/>
                </a:moveTo>
                <a:cubicBezTo>
                  <a:pt x="67892" y="60057"/>
                  <a:pt x="135784" y="83084"/>
                  <a:pt x="193705" y="76912"/>
                </a:cubicBezTo>
                <a:cubicBezTo>
                  <a:pt x="251627" y="70740"/>
                  <a:pt x="347529" y="0"/>
                  <a:pt x="347529" y="0"/>
                </a:cubicBezTo>
                <a:lnTo>
                  <a:pt x="347529" y="0"/>
                </a:lnTo>
              </a:path>
            </a:pathLst>
          </a:custGeom>
          <a:noFill/>
          <a:ln w="6350">
            <a:solidFill>
              <a:srgbClr val="87B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F8AC924-FD75-8C3D-02FA-69AFBF2B7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568223">
            <a:off x="6680150" y="4299922"/>
            <a:ext cx="189189" cy="8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CB235860-FC39-AE8D-F840-24D36A7F4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25697">
            <a:off x="6953416" y="4225366"/>
            <a:ext cx="523585" cy="256450"/>
          </a:xfrm>
          <a:prstGeom prst="rect">
            <a:avLst/>
          </a:prstGeom>
        </p:spPr>
      </p:pic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AA521EF9-EB10-DE81-0170-E025DD251C6F}"/>
              </a:ext>
            </a:extLst>
          </p:cNvPr>
          <p:cNvSpPr/>
          <p:nvPr/>
        </p:nvSpPr>
        <p:spPr>
          <a:xfrm rot="13583173">
            <a:off x="7031607" y="4176341"/>
            <a:ext cx="299015" cy="120803"/>
          </a:xfrm>
          <a:custGeom>
            <a:avLst/>
            <a:gdLst>
              <a:gd name="connsiteX0" fmla="*/ 0 w 347529"/>
              <a:gd name="connsiteY0" fmla="*/ 37031 h 77927"/>
              <a:gd name="connsiteX1" fmla="*/ 193705 w 347529"/>
              <a:gd name="connsiteY1" fmla="*/ 76912 h 77927"/>
              <a:gd name="connsiteX2" fmla="*/ 347529 w 347529"/>
              <a:gd name="connsiteY2" fmla="*/ 0 h 77927"/>
              <a:gd name="connsiteX3" fmla="*/ 347529 w 347529"/>
              <a:gd name="connsiteY3" fmla="*/ 0 h 7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29" h="77927">
                <a:moveTo>
                  <a:pt x="0" y="37031"/>
                </a:moveTo>
                <a:cubicBezTo>
                  <a:pt x="67892" y="60057"/>
                  <a:pt x="135784" y="83084"/>
                  <a:pt x="193705" y="76912"/>
                </a:cubicBezTo>
                <a:cubicBezTo>
                  <a:pt x="251627" y="70740"/>
                  <a:pt x="347529" y="0"/>
                  <a:pt x="347529" y="0"/>
                </a:cubicBezTo>
                <a:lnTo>
                  <a:pt x="347529" y="0"/>
                </a:lnTo>
              </a:path>
            </a:pathLst>
          </a:custGeom>
          <a:noFill/>
          <a:ln w="6350">
            <a:solidFill>
              <a:srgbClr val="87B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B20C21CC-068C-ECBF-EC9A-0B2402FDF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407851">
            <a:off x="7092459" y="4116293"/>
            <a:ext cx="189189" cy="8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E3518B9-DFBF-3AED-8377-CA067EEE5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1655">
            <a:off x="6173170" y="3900170"/>
            <a:ext cx="209747" cy="144653"/>
          </a:xfrm>
          <a:prstGeom prst="rect">
            <a:avLst/>
          </a:prstGeom>
        </p:spPr>
      </p:pic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861BD6C0-3269-DEAA-CEBD-15ECD0B29ABD}"/>
              </a:ext>
            </a:extLst>
          </p:cNvPr>
          <p:cNvCxnSpPr/>
          <p:nvPr/>
        </p:nvCxnSpPr>
        <p:spPr>
          <a:xfrm>
            <a:off x="5129334" y="4748351"/>
            <a:ext cx="0" cy="1625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C4EBE7CA-2C14-2614-8EEC-2DDD70FA2FEA}"/>
              </a:ext>
            </a:extLst>
          </p:cNvPr>
          <p:cNvCxnSpPr/>
          <p:nvPr/>
        </p:nvCxnSpPr>
        <p:spPr>
          <a:xfrm>
            <a:off x="6758739" y="4748351"/>
            <a:ext cx="0" cy="1625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03D02900-40DF-BC04-BAE8-CCD00032A69C}"/>
              </a:ext>
            </a:extLst>
          </p:cNvPr>
          <p:cNvCxnSpPr>
            <a:cxnSpLocks/>
          </p:cNvCxnSpPr>
          <p:nvPr/>
        </p:nvCxnSpPr>
        <p:spPr>
          <a:xfrm>
            <a:off x="5129334" y="4910911"/>
            <a:ext cx="16294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文本框 79">
            <a:extLst>
              <a:ext uri="{FF2B5EF4-FFF2-40B4-BE49-F238E27FC236}">
                <a16:creationId xmlns:a16="http://schemas.microsoft.com/office/drawing/2014/main" id="{A4FA680E-5808-DB45-B228-E96C8FC7BBC5}"/>
              </a:ext>
            </a:extLst>
          </p:cNvPr>
          <p:cNvSpPr txBox="1"/>
          <p:nvPr/>
        </p:nvSpPr>
        <p:spPr>
          <a:xfrm>
            <a:off x="5359367" y="4721888"/>
            <a:ext cx="11909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COMBINE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0BDD70F2-9238-01CB-8A3F-ABF38C742CE2}"/>
              </a:ext>
            </a:extLst>
          </p:cNvPr>
          <p:cNvCxnSpPr>
            <a:cxnSpLocks/>
          </p:cNvCxnSpPr>
          <p:nvPr/>
        </p:nvCxnSpPr>
        <p:spPr>
          <a:xfrm>
            <a:off x="5929495" y="4937332"/>
            <a:ext cx="0" cy="314608"/>
          </a:xfrm>
          <a:prstGeom prst="straightConnector1">
            <a:avLst/>
          </a:prstGeom>
          <a:ln w="28575">
            <a:solidFill>
              <a:schemeClr val="tx1"/>
            </a:solidFill>
            <a:headEnd w="sm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" name="文本框 107">
            <a:extLst>
              <a:ext uri="{FF2B5EF4-FFF2-40B4-BE49-F238E27FC236}">
                <a16:creationId xmlns:a16="http://schemas.microsoft.com/office/drawing/2014/main" id="{3625A10C-463F-BC64-66C3-9F46E32A7E56}"/>
              </a:ext>
            </a:extLst>
          </p:cNvPr>
          <p:cNvSpPr txBox="1"/>
          <p:nvPr/>
        </p:nvSpPr>
        <p:spPr>
          <a:xfrm>
            <a:off x="5951015" y="4941058"/>
            <a:ext cx="664403" cy="220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3) Enrich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080751EF-288F-4517-794C-6DA46ED29650}"/>
              </a:ext>
            </a:extLst>
          </p:cNvPr>
          <p:cNvCxnSpPr>
            <a:cxnSpLocks/>
          </p:cNvCxnSpPr>
          <p:nvPr/>
        </p:nvCxnSpPr>
        <p:spPr>
          <a:xfrm>
            <a:off x="5854470" y="5076678"/>
            <a:ext cx="0" cy="314608"/>
          </a:xfrm>
          <a:prstGeom prst="straightConnector1">
            <a:avLst/>
          </a:prstGeom>
          <a:ln w="28575">
            <a:solidFill>
              <a:schemeClr val="tx1"/>
            </a:solidFill>
            <a:headEnd w="sm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3" name="文本框 112">
            <a:extLst>
              <a:ext uri="{FF2B5EF4-FFF2-40B4-BE49-F238E27FC236}">
                <a16:creationId xmlns:a16="http://schemas.microsoft.com/office/drawing/2014/main" id="{625A3B32-1FCC-5BA6-C320-0406EA2668C6}"/>
              </a:ext>
            </a:extLst>
          </p:cNvPr>
          <p:cNvSpPr txBox="1"/>
          <p:nvPr/>
        </p:nvSpPr>
        <p:spPr>
          <a:xfrm>
            <a:off x="5945841" y="5113784"/>
            <a:ext cx="664403" cy="220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4) Digest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2B3AC1A8-6D64-A192-F605-4BB330C0BB9D}"/>
              </a:ext>
            </a:extLst>
          </p:cNvPr>
          <p:cNvCxnSpPr>
            <a:cxnSpLocks/>
          </p:cNvCxnSpPr>
          <p:nvPr/>
        </p:nvCxnSpPr>
        <p:spPr>
          <a:xfrm>
            <a:off x="4668705" y="5516747"/>
            <a:ext cx="0" cy="9650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F4A18E60-2B18-F7D2-DDDF-DED29811EF0E}"/>
              </a:ext>
            </a:extLst>
          </p:cNvPr>
          <p:cNvCxnSpPr>
            <a:cxnSpLocks/>
          </p:cNvCxnSpPr>
          <p:nvPr/>
        </p:nvCxnSpPr>
        <p:spPr>
          <a:xfrm>
            <a:off x="4668705" y="6481777"/>
            <a:ext cx="11988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8C7A51E3-DD00-5491-5D0E-C53634AD4A3B}"/>
              </a:ext>
            </a:extLst>
          </p:cNvPr>
          <p:cNvSpPr/>
          <p:nvPr/>
        </p:nvSpPr>
        <p:spPr>
          <a:xfrm>
            <a:off x="5110173" y="5614506"/>
            <a:ext cx="268605" cy="870585"/>
          </a:xfrm>
          <a:custGeom>
            <a:avLst/>
            <a:gdLst>
              <a:gd name="connsiteX0" fmla="*/ 0 w 268605"/>
              <a:gd name="connsiteY0" fmla="*/ 870585 h 870585"/>
              <a:gd name="connsiteX1" fmla="*/ 142875 w 268605"/>
              <a:gd name="connsiteY1" fmla="*/ 0 h 870585"/>
              <a:gd name="connsiteX2" fmla="*/ 268605 w 268605"/>
              <a:gd name="connsiteY2" fmla="*/ 868680 h 87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05" h="870585">
                <a:moveTo>
                  <a:pt x="0" y="870585"/>
                </a:moveTo>
                <a:cubicBezTo>
                  <a:pt x="49054" y="435451"/>
                  <a:pt x="98108" y="317"/>
                  <a:pt x="142875" y="0"/>
                </a:cubicBezTo>
                <a:cubicBezTo>
                  <a:pt x="187643" y="-318"/>
                  <a:pt x="228124" y="434181"/>
                  <a:pt x="268605" y="868680"/>
                </a:cubicBezTo>
              </a:path>
            </a:pathLst>
          </a:custGeom>
          <a:noFill/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58143C0C-6419-BCED-65EE-18063E888D6E}"/>
              </a:ext>
            </a:extLst>
          </p:cNvPr>
          <p:cNvSpPr/>
          <p:nvPr/>
        </p:nvSpPr>
        <p:spPr>
          <a:xfrm>
            <a:off x="5118782" y="5649787"/>
            <a:ext cx="251385" cy="830592"/>
          </a:xfrm>
          <a:custGeom>
            <a:avLst/>
            <a:gdLst>
              <a:gd name="connsiteX0" fmla="*/ 0 w 268605"/>
              <a:gd name="connsiteY0" fmla="*/ 870585 h 870585"/>
              <a:gd name="connsiteX1" fmla="*/ 142875 w 268605"/>
              <a:gd name="connsiteY1" fmla="*/ 0 h 870585"/>
              <a:gd name="connsiteX2" fmla="*/ 268605 w 268605"/>
              <a:gd name="connsiteY2" fmla="*/ 868680 h 87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05" h="870585">
                <a:moveTo>
                  <a:pt x="0" y="870585"/>
                </a:moveTo>
                <a:cubicBezTo>
                  <a:pt x="49054" y="435451"/>
                  <a:pt x="98108" y="317"/>
                  <a:pt x="142875" y="0"/>
                </a:cubicBezTo>
                <a:cubicBezTo>
                  <a:pt x="187643" y="-318"/>
                  <a:pt x="228124" y="434181"/>
                  <a:pt x="268605" y="868680"/>
                </a:cubicBezTo>
              </a:path>
            </a:pathLst>
          </a:custGeom>
          <a:noFill/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A26B01BD-58A9-F600-1F1C-C280FF162F4A}"/>
              </a:ext>
            </a:extLst>
          </p:cNvPr>
          <p:cNvCxnSpPr>
            <a:cxnSpLocks/>
          </p:cNvCxnSpPr>
          <p:nvPr/>
        </p:nvCxnSpPr>
        <p:spPr>
          <a:xfrm>
            <a:off x="6041597" y="5518145"/>
            <a:ext cx="0" cy="9650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ECA9A2B3-1CA9-A8E5-0021-F5C44454398C}"/>
              </a:ext>
            </a:extLst>
          </p:cNvPr>
          <p:cNvCxnSpPr>
            <a:cxnSpLocks/>
          </p:cNvCxnSpPr>
          <p:nvPr/>
        </p:nvCxnSpPr>
        <p:spPr>
          <a:xfrm>
            <a:off x="6041597" y="6483175"/>
            <a:ext cx="11988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86217B41-C138-57AD-8BB5-70B65A44D4B0}"/>
              </a:ext>
            </a:extLst>
          </p:cNvPr>
          <p:cNvSpPr/>
          <p:nvPr/>
        </p:nvSpPr>
        <p:spPr>
          <a:xfrm>
            <a:off x="6483065" y="5615904"/>
            <a:ext cx="268605" cy="870585"/>
          </a:xfrm>
          <a:custGeom>
            <a:avLst/>
            <a:gdLst>
              <a:gd name="connsiteX0" fmla="*/ 0 w 268605"/>
              <a:gd name="connsiteY0" fmla="*/ 870585 h 870585"/>
              <a:gd name="connsiteX1" fmla="*/ 142875 w 268605"/>
              <a:gd name="connsiteY1" fmla="*/ 0 h 870585"/>
              <a:gd name="connsiteX2" fmla="*/ 268605 w 268605"/>
              <a:gd name="connsiteY2" fmla="*/ 868680 h 87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05" h="870585">
                <a:moveTo>
                  <a:pt x="0" y="870585"/>
                </a:moveTo>
                <a:cubicBezTo>
                  <a:pt x="49054" y="435451"/>
                  <a:pt x="98108" y="317"/>
                  <a:pt x="142875" y="0"/>
                </a:cubicBezTo>
                <a:cubicBezTo>
                  <a:pt x="187643" y="-318"/>
                  <a:pt x="228124" y="434181"/>
                  <a:pt x="268605" y="868680"/>
                </a:cubicBezTo>
              </a:path>
            </a:pathLst>
          </a:custGeom>
          <a:noFill/>
          <a:ln>
            <a:solidFill>
              <a:srgbClr val="8BC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98D5EAD5-C396-77C0-25B1-1DDBC33CF17A}"/>
              </a:ext>
            </a:extLst>
          </p:cNvPr>
          <p:cNvSpPr/>
          <p:nvPr/>
        </p:nvSpPr>
        <p:spPr>
          <a:xfrm>
            <a:off x="6491675" y="6405989"/>
            <a:ext cx="259994" cy="75788"/>
          </a:xfrm>
          <a:custGeom>
            <a:avLst/>
            <a:gdLst>
              <a:gd name="connsiteX0" fmla="*/ 0 w 268605"/>
              <a:gd name="connsiteY0" fmla="*/ 870585 h 870585"/>
              <a:gd name="connsiteX1" fmla="*/ 142875 w 268605"/>
              <a:gd name="connsiteY1" fmla="*/ 0 h 870585"/>
              <a:gd name="connsiteX2" fmla="*/ 268605 w 268605"/>
              <a:gd name="connsiteY2" fmla="*/ 868680 h 87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05" h="870585">
                <a:moveTo>
                  <a:pt x="0" y="870585"/>
                </a:moveTo>
                <a:cubicBezTo>
                  <a:pt x="49054" y="435451"/>
                  <a:pt x="98108" y="317"/>
                  <a:pt x="142875" y="0"/>
                </a:cubicBezTo>
                <a:cubicBezTo>
                  <a:pt x="187643" y="-318"/>
                  <a:pt x="228124" y="434181"/>
                  <a:pt x="268605" y="868680"/>
                </a:cubicBezTo>
              </a:path>
            </a:pathLst>
          </a:custGeom>
          <a:noFill/>
          <a:ln>
            <a:solidFill>
              <a:srgbClr val="C7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4723393B-458F-A827-5565-EC17800A0380}"/>
              </a:ext>
            </a:extLst>
          </p:cNvPr>
          <p:cNvSpPr txBox="1"/>
          <p:nvPr/>
        </p:nvSpPr>
        <p:spPr>
          <a:xfrm rot="16200000">
            <a:off x="4143814" y="5780336"/>
            <a:ext cx="8243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MS1 Intensity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BDFA55E5-B937-5351-CC9F-317418B04BAB}"/>
              </a:ext>
            </a:extLst>
          </p:cNvPr>
          <p:cNvSpPr txBox="1"/>
          <p:nvPr/>
        </p:nvSpPr>
        <p:spPr>
          <a:xfrm rot="16200000">
            <a:off x="5507181" y="5782473"/>
            <a:ext cx="8243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MS1 Intensity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3390EC35-C780-75F1-E1E6-D8025A942ED1}"/>
              </a:ext>
            </a:extLst>
          </p:cNvPr>
          <p:cNvSpPr/>
          <p:nvPr/>
        </p:nvSpPr>
        <p:spPr>
          <a:xfrm>
            <a:off x="6141902" y="3732352"/>
            <a:ext cx="365108" cy="358910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4F46C145-A8CD-47F0-50BF-558513BA37F1}"/>
              </a:ext>
            </a:extLst>
          </p:cNvPr>
          <p:cNvCxnSpPr>
            <a:stCxn id="124" idx="1"/>
          </p:cNvCxnSpPr>
          <p:nvPr/>
        </p:nvCxnSpPr>
        <p:spPr>
          <a:xfrm flipH="1" flipV="1">
            <a:off x="6046591" y="3644801"/>
            <a:ext cx="148780" cy="140112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文本框 125">
            <a:extLst>
              <a:ext uri="{FF2B5EF4-FFF2-40B4-BE49-F238E27FC236}">
                <a16:creationId xmlns:a16="http://schemas.microsoft.com/office/drawing/2014/main" id="{6DE08576-C718-3D09-B955-9F13C55879F8}"/>
              </a:ext>
            </a:extLst>
          </p:cNvPr>
          <p:cNvSpPr txBox="1"/>
          <p:nvPr/>
        </p:nvSpPr>
        <p:spPr>
          <a:xfrm>
            <a:off x="5489827" y="3468111"/>
            <a:ext cx="1005838" cy="222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Competed target</a:t>
            </a:r>
            <a:endParaRPr kumimoji="0" lang="zh-CN" alt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cxnSp>
        <p:nvCxnSpPr>
          <p:cNvPr id="127" name="直接箭头连接符 126">
            <a:extLst>
              <a:ext uri="{FF2B5EF4-FFF2-40B4-BE49-F238E27FC236}">
                <a16:creationId xmlns:a16="http://schemas.microsoft.com/office/drawing/2014/main" id="{B3856129-56CE-02BE-D17D-89ED48F8EC3C}"/>
              </a:ext>
            </a:extLst>
          </p:cNvPr>
          <p:cNvCxnSpPr>
            <a:cxnSpLocks/>
          </p:cNvCxnSpPr>
          <p:nvPr/>
        </p:nvCxnSpPr>
        <p:spPr>
          <a:xfrm>
            <a:off x="5771148" y="5202139"/>
            <a:ext cx="0" cy="314608"/>
          </a:xfrm>
          <a:prstGeom prst="straightConnector1">
            <a:avLst/>
          </a:prstGeom>
          <a:ln w="28575">
            <a:solidFill>
              <a:schemeClr val="tx1"/>
            </a:solidFill>
            <a:headEnd w="sm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文本框 191">
            <a:extLst>
              <a:ext uri="{FF2B5EF4-FFF2-40B4-BE49-F238E27FC236}">
                <a16:creationId xmlns:a16="http://schemas.microsoft.com/office/drawing/2014/main" id="{80640F93-5ED8-3C7A-CC38-7ED2B79EA71D}"/>
              </a:ext>
            </a:extLst>
          </p:cNvPr>
          <p:cNvSpPr txBox="1"/>
          <p:nvPr/>
        </p:nvSpPr>
        <p:spPr>
          <a:xfrm>
            <a:off x="5943148" y="5287584"/>
            <a:ext cx="8845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5) LC-MS/MS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id="{798F8FC4-082C-F2C2-4267-25CC272FF0BF}"/>
              </a:ext>
            </a:extLst>
          </p:cNvPr>
          <p:cNvSpPr txBox="1"/>
          <p:nvPr/>
        </p:nvSpPr>
        <p:spPr>
          <a:xfrm>
            <a:off x="6173286" y="6463088"/>
            <a:ext cx="1005838" cy="222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Competed target</a:t>
            </a:r>
            <a:endParaRPr kumimoji="0" lang="zh-CN" alt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9493EE1D-1BB3-59F4-D67F-3521A41006D3}"/>
              </a:ext>
            </a:extLst>
          </p:cNvPr>
          <p:cNvSpPr txBox="1"/>
          <p:nvPr/>
        </p:nvSpPr>
        <p:spPr>
          <a:xfrm>
            <a:off x="4644900" y="6466800"/>
            <a:ext cx="12695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Non-competed target</a:t>
            </a:r>
            <a:endParaRPr kumimoji="0" lang="zh-CN" alt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259" name="图片 258">
            <a:extLst>
              <a:ext uri="{FF2B5EF4-FFF2-40B4-BE49-F238E27FC236}">
                <a16:creationId xmlns:a16="http://schemas.microsoft.com/office/drawing/2014/main" id="{A3231319-0E24-7CDC-861D-E151B97C68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17" y="2137742"/>
            <a:ext cx="3382786" cy="2137536"/>
          </a:xfrm>
          <a:prstGeom prst="rect">
            <a:avLst/>
          </a:prstGeom>
        </p:spPr>
      </p:pic>
      <p:pic>
        <p:nvPicPr>
          <p:cNvPr id="260" name="图片 259">
            <a:extLst>
              <a:ext uri="{FF2B5EF4-FFF2-40B4-BE49-F238E27FC236}">
                <a16:creationId xmlns:a16="http://schemas.microsoft.com/office/drawing/2014/main" id="{5B8D2FA9-D8FB-7D78-B0F7-D383630617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2059" b="85989"/>
          <a:stretch/>
        </p:blipFill>
        <p:spPr>
          <a:xfrm>
            <a:off x="1215545" y="1416528"/>
            <a:ext cx="1884466" cy="635916"/>
          </a:xfrm>
          <a:prstGeom prst="rect">
            <a:avLst/>
          </a:prstGeom>
        </p:spPr>
      </p:pic>
      <p:sp>
        <p:nvSpPr>
          <p:cNvPr id="261" name="文本框 260">
            <a:extLst>
              <a:ext uri="{FF2B5EF4-FFF2-40B4-BE49-F238E27FC236}">
                <a16:creationId xmlns:a16="http://schemas.microsoft.com/office/drawing/2014/main" id="{81DEC39E-50E6-B5C8-C921-765C5DFF325A}"/>
              </a:ext>
            </a:extLst>
          </p:cNvPr>
          <p:cNvSpPr txBox="1"/>
          <p:nvPr/>
        </p:nvSpPr>
        <p:spPr>
          <a:xfrm>
            <a:off x="311618" y="1595478"/>
            <a:ext cx="98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258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5000</a:t>
            </a:r>
            <a:endParaRPr lang="zh-CN" altLang="en-US" sz="1600" b="1" dirty="0">
              <a:solidFill>
                <a:srgbClr val="0258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3" name="图片 262" descr="图片包含 文本&#10;&#10;描述已自动生成">
            <a:extLst>
              <a:ext uri="{FF2B5EF4-FFF2-40B4-BE49-F238E27FC236}">
                <a16:creationId xmlns:a16="http://schemas.microsoft.com/office/drawing/2014/main" id="{D22400D2-DF67-AC13-1D9D-F31E6B2AF5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91" b="32361"/>
          <a:stretch/>
        </p:blipFill>
        <p:spPr>
          <a:xfrm>
            <a:off x="3863899" y="2573944"/>
            <a:ext cx="1154637" cy="478012"/>
          </a:xfrm>
          <a:prstGeom prst="rect">
            <a:avLst/>
          </a:prstGeom>
        </p:spPr>
      </p:pic>
      <p:pic>
        <p:nvPicPr>
          <p:cNvPr id="264" name="图片 263" descr="图片包含 文本&#10;&#10;描述已自动生成">
            <a:extLst>
              <a:ext uri="{FF2B5EF4-FFF2-40B4-BE49-F238E27FC236}">
                <a16:creationId xmlns:a16="http://schemas.microsoft.com/office/drawing/2014/main" id="{E7C004A0-699F-1EED-DA57-AE7B191B40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91" b="32361"/>
          <a:stretch/>
        </p:blipFill>
        <p:spPr>
          <a:xfrm>
            <a:off x="6997251" y="2602868"/>
            <a:ext cx="1154637" cy="478012"/>
          </a:xfrm>
          <a:prstGeom prst="rect">
            <a:avLst/>
          </a:prstGeom>
        </p:spPr>
      </p:pic>
      <p:grpSp>
        <p:nvGrpSpPr>
          <p:cNvPr id="266" name="组合 4">
            <a:extLst>
              <a:ext uri="{FF2B5EF4-FFF2-40B4-BE49-F238E27FC236}">
                <a16:creationId xmlns:a16="http://schemas.microsoft.com/office/drawing/2014/main" id="{BECB2335-9E65-4390-0376-1B9F66C68ACE}"/>
              </a:ext>
            </a:extLst>
          </p:cNvPr>
          <p:cNvGrpSpPr>
            <a:grpSpLocks/>
          </p:cNvGrpSpPr>
          <p:nvPr/>
        </p:nvGrpSpPr>
        <p:grpSpPr bwMode="auto">
          <a:xfrm>
            <a:off x="673595" y="4696690"/>
            <a:ext cx="2627254" cy="1630510"/>
            <a:chOff x="820526" y="1493904"/>
            <a:chExt cx="4607349" cy="2879592"/>
          </a:xfrm>
        </p:grpSpPr>
        <p:pic>
          <p:nvPicPr>
            <p:cNvPr id="267" name="图片 2">
              <a:extLst>
                <a:ext uri="{FF2B5EF4-FFF2-40B4-BE49-F238E27FC236}">
                  <a16:creationId xmlns:a16="http://schemas.microsoft.com/office/drawing/2014/main" id="{1CB7FE81-78B1-D1F5-F9F7-99F8F08D4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526" y="1493904"/>
              <a:ext cx="4607349" cy="287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" name="文本框 3">
              <a:extLst>
                <a:ext uri="{FF2B5EF4-FFF2-40B4-BE49-F238E27FC236}">
                  <a16:creationId xmlns:a16="http://schemas.microsoft.com/office/drawing/2014/main" id="{8C3C86F1-E012-739F-C2AE-06520C6BF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1565" y="2963486"/>
              <a:ext cx="1597289" cy="70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1+1&gt;2</a:t>
              </a:r>
              <a:endParaRPr kumimoji="1"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73" name="图片 272">
            <a:extLst>
              <a:ext uri="{FF2B5EF4-FFF2-40B4-BE49-F238E27FC236}">
                <a16:creationId xmlns:a16="http://schemas.microsoft.com/office/drawing/2014/main" id="{ADAE3AAA-E232-B995-4AD7-14FF6DD3A6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980" y="2475439"/>
            <a:ext cx="3110590" cy="2079302"/>
          </a:xfrm>
          <a:prstGeom prst="rect">
            <a:avLst/>
          </a:prstGeom>
        </p:spPr>
      </p:pic>
      <p:sp>
        <p:nvSpPr>
          <p:cNvPr id="275" name="文本框 274">
            <a:extLst>
              <a:ext uri="{FF2B5EF4-FFF2-40B4-BE49-F238E27FC236}">
                <a16:creationId xmlns:a16="http://schemas.microsoft.com/office/drawing/2014/main" id="{51368C0F-8157-DEFC-D49E-87D40A59B31B}"/>
              </a:ext>
            </a:extLst>
          </p:cNvPr>
          <p:cNvSpPr txBox="1"/>
          <p:nvPr/>
        </p:nvSpPr>
        <p:spPr>
          <a:xfrm>
            <a:off x="10097285" y="3616539"/>
            <a:ext cx="10880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effectLst/>
                <a:latin typeface="Arial" panose="020B0604020202020204" pitchFamily="34" charset="0"/>
              </a:rPr>
              <a:t>4-</a:t>
            </a:r>
            <a:r>
              <a:rPr lang="zh-CN" altLang="en-US" sz="1100" b="1" i="0" dirty="0">
                <a:effectLst/>
                <a:latin typeface="Arial" panose="020B0604020202020204" pitchFamily="34" charset="0"/>
              </a:rPr>
              <a:t>烷基糖苷</a:t>
            </a:r>
            <a:endParaRPr lang="zh-CN" altLang="en-US" sz="1100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20156F5-84CB-030E-A170-6CB27E4F1B65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>
            <a:extLst>
              <a:ext uri="{FF2B5EF4-FFF2-40B4-BE49-F238E27FC236}">
                <a16:creationId xmlns:a16="http://schemas.microsoft.com/office/drawing/2014/main" id="{5D7F773D-DB33-D9B2-3DF1-C99EF9C9D7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163" y="4858512"/>
            <a:ext cx="3488908" cy="1075210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FDACC8ED-C955-1190-ED9C-1DF7D3D52644}"/>
              </a:ext>
            </a:extLst>
          </p:cNvPr>
          <p:cNvSpPr txBox="1"/>
          <p:nvPr/>
        </p:nvSpPr>
        <p:spPr>
          <a:xfrm>
            <a:off x="9182814" y="5941972"/>
            <a:ext cx="2917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等线 Light" panose="02010600030101010101" pitchFamily="2" charset="-122"/>
                <a:cs typeface="+mn-cs"/>
              </a:rPr>
              <a:t>Fatima Mustafa et al. </a:t>
            </a:r>
            <a:r>
              <a:rPr kumimoji="0" lang="en-US" altLang="zh-CN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等线 Light" panose="02010600030101010101" pitchFamily="2" charset="-122"/>
                <a:cs typeface="+mn-cs"/>
              </a:rPr>
              <a:t>Analytica </a:t>
            </a:r>
            <a:r>
              <a:rPr kumimoji="0" lang="en-US" altLang="zh-CN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等线 Light" panose="02010600030101010101" pitchFamily="2" charset="-122"/>
                <a:cs typeface="+mn-cs"/>
              </a:rPr>
              <a:t>Chimica</a:t>
            </a:r>
            <a:r>
              <a:rPr kumimoji="0" lang="en-US" altLang="zh-CN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等线 Light" panose="02010600030101010101" pitchFamily="2" charset="-122"/>
                <a:cs typeface="+mn-cs"/>
              </a:rPr>
              <a:t> Acta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等线 Light" panose="02010600030101010101" pitchFamily="2" charset="-122"/>
                <a:cs typeface="+mn-cs"/>
              </a:rPr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168084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DA4B65E-5170-491F-856A-B1D674283D72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ED73D9A-7095-40E3-B4FA-38535F89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pPr>
                <a:defRPr/>
              </a:pPr>
              <a:t>16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D85FA1-6470-4341-B50A-F96D1AF8D176}"/>
              </a:ext>
            </a:extLst>
          </p:cNvPr>
          <p:cNvSpPr/>
          <p:nvPr/>
        </p:nvSpPr>
        <p:spPr>
          <a:xfrm>
            <a:off x="1061609" y="113412"/>
            <a:ext cx="10068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3469AA"/>
                </a:solidFill>
                <a:latin typeface="Helvetica" pitchFamily="2" charset="0"/>
                <a:cs typeface="Times New Roman" pitchFamily="18" charset="0"/>
              </a:rPr>
              <a:t>Ligand-Receptor interactions in Cell Surface</a:t>
            </a:r>
            <a:endParaRPr lang="zh-CN" altLang="en-US" sz="2800" dirty="0">
              <a:solidFill>
                <a:srgbClr val="3469AA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AECE5F-60CA-47EC-9CD1-2EE469F2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6" y="1985009"/>
            <a:ext cx="3220678" cy="2415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CE6080-CBF1-4B16-97DE-937ECB6EA3C7}"/>
              </a:ext>
            </a:extLst>
          </p:cNvPr>
          <p:cNvSpPr txBox="1"/>
          <p:nvPr/>
        </p:nvSpPr>
        <p:spPr>
          <a:xfrm>
            <a:off x="996307" y="1285533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Ligand-Receptor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448E9DD-DCD3-4EFA-BAC9-DBD4E29B4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28" y="1574627"/>
            <a:ext cx="3656572" cy="335279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C4DB2F-94E4-4DD3-B82F-4D1D2794247E}"/>
              </a:ext>
            </a:extLst>
          </p:cNvPr>
          <p:cNvSpPr txBox="1"/>
          <p:nvPr/>
        </p:nvSpPr>
        <p:spPr>
          <a:xfrm>
            <a:off x="8636001" y="2229789"/>
            <a:ext cx="31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Times New Roman" pitchFamily="18" charset="0"/>
              </a:rPr>
              <a:t>Membrane protein extraction</a:t>
            </a:r>
            <a:endParaRPr lang="zh-CN" altLang="en-US" b="1" dirty="0">
              <a:solidFill>
                <a:srgbClr val="3469AA"/>
              </a:solidFill>
              <a:latin typeface="Helvetica" pitchFamily="2" charset="0"/>
              <a:cs typeface="Times New Roman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91ED7EA-DB34-4C1C-BFFE-9162A8CFA029}"/>
              </a:ext>
            </a:extLst>
          </p:cNvPr>
          <p:cNvCxnSpPr>
            <a:cxnSpLocks/>
          </p:cNvCxnSpPr>
          <p:nvPr/>
        </p:nvCxnSpPr>
        <p:spPr>
          <a:xfrm>
            <a:off x="10182225" y="2985119"/>
            <a:ext cx="0" cy="53446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01C9D73-83F2-4496-8330-0366AE628B22}"/>
              </a:ext>
            </a:extLst>
          </p:cNvPr>
          <p:cNvSpPr txBox="1"/>
          <p:nvPr/>
        </p:nvSpPr>
        <p:spPr>
          <a:xfrm>
            <a:off x="8610600" y="3682044"/>
            <a:ext cx="314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Times New Roman" pitchFamily="18" charset="0"/>
              </a:rPr>
              <a:t>Pull down</a:t>
            </a:r>
            <a:endParaRPr lang="zh-CN" altLang="en-US" b="1" dirty="0">
              <a:solidFill>
                <a:srgbClr val="3469AA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C865A5-D839-4124-B344-B704331FE910}"/>
              </a:ext>
            </a:extLst>
          </p:cNvPr>
          <p:cNvSpPr txBox="1"/>
          <p:nvPr/>
        </p:nvSpPr>
        <p:spPr>
          <a:xfrm>
            <a:off x="1744102" y="5326414"/>
            <a:ext cx="9850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</a:t>
            </a:r>
            <a:r>
              <a:rPr lang="en-US" altLang="zh-CN" sz="1400" b="0" i="0" u="none" strike="noStrike" baseline="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lasma membrane proteins that are often hydrophobic. </a:t>
            </a:r>
            <a:r>
              <a:rPr lang="zh-CN" altLang="en-US" sz="140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提取膜蛋白的</a:t>
            </a:r>
            <a:r>
              <a:rPr lang="en-US" altLang="zh-CN" sz="140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</a:t>
            </a:r>
            <a:r>
              <a:rPr lang="zh-CN" altLang="en-US" sz="140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常带有强的表面活性剂，容易破坏互作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B6E05B-D91D-41B3-8117-C620C22C2DF7}"/>
              </a:ext>
            </a:extLst>
          </p:cNvPr>
          <p:cNvSpPr txBox="1"/>
          <p:nvPr/>
        </p:nvSpPr>
        <p:spPr>
          <a:xfrm>
            <a:off x="1744102" y="5762105"/>
            <a:ext cx="9495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2. cell surface proteins typically need to be embedded in their natural environment to exhibit their characteristic binding properties.</a:t>
            </a:r>
            <a:r>
              <a:rPr lang="zh-CN" altLang="en-US" dirty="0"/>
              <a:t>在细胞或者组织原位去研究互作</a:t>
            </a:r>
          </a:p>
        </p:txBody>
      </p:sp>
    </p:spTree>
    <p:extLst>
      <p:ext uri="{BB962C8B-B14F-4D97-AF65-F5344CB8AC3E}">
        <p14:creationId xmlns:p14="http://schemas.microsoft.com/office/powerpoint/2010/main" val="29221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55C6CA5-E953-4CAD-9D9B-E5AD7D7D675F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1B2E6A8-5EE4-4CFD-B676-CB39C4C21627}"/>
              </a:ext>
            </a:extLst>
          </p:cNvPr>
          <p:cNvSpPr/>
          <p:nvPr/>
        </p:nvSpPr>
        <p:spPr>
          <a:xfrm>
            <a:off x="0" y="108440"/>
            <a:ext cx="12191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 to identify ligand-receptor interactions</a:t>
            </a:r>
            <a:endParaRPr lang="zh-CN" altLang="en-US" sz="3200" b="1" dirty="0">
              <a:solidFill>
                <a:srgbClr val="3469A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41592F-F02E-9B3A-6422-DEEFD4D6E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2" y="2182753"/>
            <a:ext cx="5907918" cy="33177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185612-FED3-4A96-23AC-AAC83F2E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48" y="1723098"/>
            <a:ext cx="6039970" cy="39863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D8178E-3355-8CA2-4620-706A51A1D3CC}"/>
              </a:ext>
            </a:extLst>
          </p:cNvPr>
          <p:cNvSpPr txBox="1"/>
          <p:nvPr/>
        </p:nvSpPr>
        <p:spPr>
          <a:xfrm>
            <a:off x="6087628" y="6550223"/>
            <a:ext cx="6104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algn="r">
              <a:spcBef>
                <a:spcPts val="400"/>
              </a:spcBef>
              <a:tabLst>
                <a:tab pos="373380" algn="l"/>
              </a:tabLst>
            </a:pPr>
            <a:r>
              <a:rPr lang="en-US" altLang="zh-CN" sz="1200" i="1" dirty="0">
                <a:latin typeface="Times New Roman"/>
                <a:cs typeface="Times New Roman"/>
              </a:rPr>
              <a:t>Science China Life Science</a:t>
            </a:r>
            <a:r>
              <a:rPr lang="en-US" altLang="zh-CN" sz="1200" dirty="0">
                <a:latin typeface="Times New Roman"/>
                <a:cs typeface="Times New Roman"/>
              </a:rPr>
              <a:t>. 2023;1-19.</a:t>
            </a:r>
            <a:r>
              <a:rPr lang="en-US" altLang="zh-CN" sz="1200" b="1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73D264A-B4D4-25CC-3A00-291A388F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70D746F-7ABA-FDE0-87A4-31DC6F2C4618}"/>
              </a:ext>
            </a:extLst>
          </p:cNvPr>
          <p:cNvSpPr txBox="1"/>
          <p:nvPr/>
        </p:nvSpPr>
        <p:spPr>
          <a:xfrm>
            <a:off x="6400800" y="5905500"/>
            <a:ext cx="30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抗体药物的靶标 </a:t>
            </a:r>
            <a:r>
              <a:rPr lang="en-US" altLang="zh-CN" b="1" dirty="0"/>
              <a:t>off-target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6065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>
            <a:extLst>
              <a:ext uri="{FF2B5EF4-FFF2-40B4-BE49-F238E27FC236}">
                <a16:creationId xmlns:a16="http://schemas.microsoft.com/office/drawing/2014/main" id="{D23E1E19-9B24-A16B-46A9-E57AA26C0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5" r="11956"/>
          <a:stretch>
            <a:fillRect/>
          </a:stretch>
        </p:blipFill>
        <p:spPr>
          <a:xfrm>
            <a:off x="7319062" y="4109891"/>
            <a:ext cx="3173818" cy="2047974"/>
          </a:xfrm>
          <a:prstGeom prst="rect">
            <a:avLst/>
          </a:prstGeom>
        </p:spPr>
      </p:pic>
      <p:grpSp>
        <p:nvGrpSpPr>
          <p:cNvPr id="92" name="组合 91">
            <a:extLst>
              <a:ext uri="{FF2B5EF4-FFF2-40B4-BE49-F238E27FC236}">
                <a16:creationId xmlns:a16="http://schemas.microsoft.com/office/drawing/2014/main" id="{E4527893-AF91-3C2F-8D18-4FF75D1F7EA0}"/>
              </a:ext>
            </a:extLst>
          </p:cNvPr>
          <p:cNvGrpSpPr/>
          <p:nvPr/>
        </p:nvGrpSpPr>
        <p:grpSpPr>
          <a:xfrm>
            <a:off x="583360" y="1311296"/>
            <a:ext cx="6359868" cy="3415382"/>
            <a:chOff x="1849891" y="1334595"/>
            <a:chExt cx="8435995" cy="4530305"/>
          </a:xfrm>
        </p:grpSpPr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781BDFE6-8D8A-6199-D2FA-D9261C24F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5"/>
            <a:stretch/>
          </p:blipFill>
          <p:spPr>
            <a:xfrm>
              <a:off x="6096000" y="2056449"/>
              <a:ext cx="4189886" cy="3546726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A28C69DF-A60D-DD12-8974-E1F243468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145"/>
            <a:stretch/>
          </p:blipFill>
          <p:spPr>
            <a:xfrm>
              <a:off x="1849891" y="1334595"/>
              <a:ext cx="3729402" cy="4530305"/>
            </a:xfrm>
            <a:prstGeom prst="rect">
              <a:avLst/>
            </a:prstGeom>
          </p:spPr>
        </p:pic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id="{48D3CE4F-1C86-D52A-0309-FA5811962485}"/>
              </a:ext>
            </a:extLst>
          </p:cNvPr>
          <p:cNvSpPr txBox="1"/>
          <p:nvPr/>
        </p:nvSpPr>
        <p:spPr>
          <a:xfrm>
            <a:off x="2989879" y="151213"/>
            <a:ext cx="621224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0057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/>
              <a:t>Deciphering Virus Receptors </a:t>
            </a:r>
            <a:endParaRPr lang="zh-CN" altLang="en-US" sz="3200" dirty="0"/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889D9850-44CF-878D-59FC-3E674CF59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477" y="2127464"/>
            <a:ext cx="1872614" cy="1751422"/>
          </a:xfrm>
          <a:prstGeom prst="rect">
            <a:avLst/>
          </a:prstGeom>
        </p:spPr>
      </p:pic>
      <p:sp>
        <p:nvSpPr>
          <p:cNvPr id="102" name="文本框 101">
            <a:extLst>
              <a:ext uri="{FF2B5EF4-FFF2-40B4-BE49-F238E27FC236}">
                <a16:creationId xmlns:a16="http://schemas.microsoft.com/office/drawing/2014/main" id="{D1AF7950-83E3-690A-4191-928DC8090CCB}"/>
              </a:ext>
            </a:extLst>
          </p:cNvPr>
          <p:cNvSpPr txBox="1"/>
          <p:nvPr/>
        </p:nvSpPr>
        <p:spPr>
          <a:xfrm>
            <a:off x="7575050" y="1855499"/>
            <a:ext cx="2024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2 Known Receptors </a:t>
            </a:r>
            <a:endParaRPr lang="zh-CN" alt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7220CC15-401B-D9C6-0025-50D0B0156C2E}"/>
              </a:ext>
            </a:extLst>
          </p:cNvPr>
          <p:cNvSpPr/>
          <p:nvPr/>
        </p:nvSpPr>
        <p:spPr>
          <a:xfrm>
            <a:off x="7848573" y="5589385"/>
            <a:ext cx="1943238" cy="346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A02B58D9-C6A6-91DF-C1E4-55AEF7D24F4F}"/>
              </a:ext>
            </a:extLst>
          </p:cNvPr>
          <p:cNvGrpSpPr/>
          <p:nvPr/>
        </p:nvGrpSpPr>
        <p:grpSpPr>
          <a:xfrm>
            <a:off x="9791811" y="1868272"/>
            <a:ext cx="1631310" cy="2018038"/>
            <a:chOff x="7699937" y="5249846"/>
            <a:chExt cx="1209798" cy="1496600"/>
          </a:xfrm>
        </p:grpSpPr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8428854C-8DB4-8F0C-20A0-07FBC54E4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3080"/>
            <a:stretch/>
          </p:blipFill>
          <p:spPr bwMode="auto">
            <a:xfrm>
              <a:off x="7699937" y="5249846"/>
              <a:ext cx="1209798" cy="1246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6E64E706-6BB2-BB0E-8D87-10822B8CB649}"/>
                </a:ext>
              </a:extLst>
            </p:cNvPr>
            <p:cNvSpPr txBox="1"/>
            <p:nvPr/>
          </p:nvSpPr>
          <p:spPr>
            <a:xfrm rot="19800000">
              <a:off x="7822245" y="6578778"/>
              <a:ext cx="653820" cy="14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700" b="1" dirty="0"/>
                <a:t>Control</a:t>
              </a:r>
              <a:endParaRPr lang="zh-CN" altLang="en-US" sz="700" b="1" dirty="0"/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5BB63C1C-CCDF-94D5-9C59-1900152C0EFF}"/>
                </a:ext>
              </a:extLst>
            </p:cNvPr>
            <p:cNvSpPr txBox="1"/>
            <p:nvPr/>
          </p:nvSpPr>
          <p:spPr>
            <a:xfrm rot="19800000">
              <a:off x="8024746" y="6578779"/>
              <a:ext cx="653820" cy="14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700" b="1" dirty="0"/>
                <a:t>MYH10</a:t>
              </a:r>
              <a:endParaRPr lang="zh-CN" altLang="en-US" sz="700" b="1" dirty="0"/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1D6CAA7C-EA13-B539-B298-7B1C5683769B}"/>
                </a:ext>
              </a:extLst>
            </p:cNvPr>
            <p:cNvSpPr txBox="1"/>
            <p:nvPr/>
          </p:nvSpPr>
          <p:spPr>
            <a:xfrm rot="19800000">
              <a:off x="8209487" y="6598083"/>
              <a:ext cx="653820" cy="14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700" b="1" dirty="0"/>
                <a:t>Protein X</a:t>
              </a:r>
              <a:endParaRPr lang="zh-CN" altLang="en-US" sz="700" b="1" dirty="0"/>
            </a:p>
          </p:txBody>
        </p:sp>
      </p:grpSp>
      <p:sp>
        <p:nvSpPr>
          <p:cNvPr id="196" name="文本框 195">
            <a:extLst>
              <a:ext uri="{FF2B5EF4-FFF2-40B4-BE49-F238E27FC236}">
                <a16:creationId xmlns:a16="http://schemas.microsoft.com/office/drawing/2014/main" id="{50C3CE00-A216-F79A-16FA-E559DB296E2E}"/>
              </a:ext>
            </a:extLst>
          </p:cNvPr>
          <p:cNvSpPr txBox="1"/>
          <p:nvPr/>
        </p:nvSpPr>
        <p:spPr>
          <a:xfrm>
            <a:off x="10022735" y="4023632"/>
            <a:ext cx="1486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A2C9CB11-3199-A92B-2FE0-CFD725F65C9E}"/>
              </a:ext>
            </a:extLst>
          </p:cNvPr>
          <p:cNvSpPr txBox="1"/>
          <p:nvPr/>
        </p:nvSpPr>
        <p:spPr>
          <a:xfrm>
            <a:off x="10017583" y="4394830"/>
            <a:ext cx="1968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1. </a:t>
            </a:r>
            <a:r>
              <a:rPr lang="en-US" altLang="zh-CN" sz="1200" b="1" i="1" dirty="0"/>
              <a:t>In situ </a:t>
            </a:r>
            <a:r>
              <a:rPr lang="en-US" altLang="zh-CN" sz="1200" b="1" dirty="0" err="1"/>
              <a:t>idetification</a:t>
            </a:r>
            <a:endParaRPr lang="zh-CN" altLang="en-US" sz="1200" b="1" dirty="0"/>
          </a:p>
        </p:txBody>
      </p:sp>
      <p:sp>
        <p:nvSpPr>
          <p:cNvPr id="198" name="文本框 197">
            <a:extLst>
              <a:ext uri="{FF2B5EF4-FFF2-40B4-BE49-F238E27FC236}">
                <a16:creationId xmlns:a16="http://schemas.microsoft.com/office/drawing/2014/main" id="{50CF9598-98A1-434E-94B9-E92F2A3637B7}"/>
              </a:ext>
            </a:extLst>
          </p:cNvPr>
          <p:cNvSpPr txBox="1"/>
          <p:nvPr/>
        </p:nvSpPr>
        <p:spPr>
          <a:xfrm>
            <a:off x="10026559" y="4731172"/>
            <a:ext cx="196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2. No need prerequisite knowledge of ligand</a:t>
            </a:r>
            <a:endParaRPr lang="zh-CN" altLang="en-US" sz="1200" b="1" dirty="0"/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07394B3C-BCDB-7B1B-D228-E91E7EB4F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29" y="5144034"/>
            <a:ext cx="1391904" cy="1492998"/>
          </a:xfrm>
          <a:prstGeom prst="rect">
            <a:avLst/>
          </a:prstGeom>
        </p:spPr>
      </p:pic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97AB2E4F-33E6-74AC-575D-71BC5CAA75AB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图片 84">
            <a:extLst>
              <a:ext uri="{FF2B5EF4-FFF2-40B4-BE49-F238E27FC236}">
                <a16:creationId xmlns:a16="http://schemas.microsoft.com/office/drawing/2014/main" id="{5CB98B73-A8FD-9E82-E776-9F680148E4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67" y="5027552"/>
            <a:ext cx="3505410" cy="1717036"/>
          </a:xfrm>
          <a:prstGeom prst="rect">
            <a:avLst/>
          </a:prstGeom>
        </p:spPr>
      </p:pic>
      <p:sp>
        <p:nvSpPr>
          <p:cNvPr id="86" name="文本框 85">
            <a:extLst>
              <a:ext uri="{FF2B5EF4-FFF2-40B4-BE49-F238E27FC236}">
                <a16:creationId xmlns:a16="http://schemas.microsoft.com/office/drawing/2014/main" id="{12AB4F58-A310-6E88-E2EE-E8B49670E6B1}"/>
              </a:ext>
            </a:extLst>
          </p:cNvPr>
          <p:cNvSpPr txBox="1"/>
          <p:nvPr/>
        </p:nvSpPr>
        <p:spPr>
          <a:xfrm>
            <a:off x="9059653" y="6452366"/>
            <a:ext cx="30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/>
              <a:t>Unpublished Data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108411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0" y="16286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Review</a:t>
            </a:r>
            <a:endParaRPr lang="zh-CN" altLang="en-US" sz="36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B4D3F3E1-6769-9CA3-089C-8357907A3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792092"/>
              </p:ext>
            </p:extLst>
          </p:nvPr>
        </p:nvGraphicFramePr>
        <p:xfrm>
          <a:off x="1711289" y="1183654"/>
          <a:ext cx="9232976" cy="507391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07685">
                  <a:extLst>
                    <a:ext uri="{9D8B030D-6E8A-4147-A177-3AD203B41FA5}">
                      <a16:colId xmlns:a16="http://schemas.microsoft.com/office/drawing/2014/main" val="2537400414"/>
                    </a:ext>
                  </a:extLst>
                </a:gridCol>
                <a:gridCol w="471389">
                  <a:extLst>
                    <a:ext uri="{9D8B030D-6E8A-4147-A177-3AD203B41FA5}">
                      <a16:colId xmlns:a16="http://schemas.microsoft.com/office/drawing/2014/main" val="2470928173"/>
                    </a:ext>
                  </a:extLst>
                </a:gridCol>
                <a:gridCol w="517647">
                  <a:extLst>
                    <a:ext uri="{9D8B030D-6E8A-4147-A177-3AD203B41FA5}">
                      <a16:colId xmlns:a16="http://schemas.microsoft.com/office/drawing/2014/main" val="617295771"/>
                    </a:ext>
                  </a:extLst>
                </a:gridCol>
                <a:gridCol w="534618">
                  <a:extLst>
                    <a:ext uri="{9D8B030D-6E8A-4147-A177-3AD203B41FA5}">
                      <a16:colId xmlns:a16="http://schemas.microsoft.com/office/drawing/2014/main" val="1939970887"/>
                    </a:ext>
                  </a:extLst>
                </a:gridCol>
                <a:gridCol w="954165">
                  <a:extLst>
                    <a:ext uri="{9D8B030D-6E8A-4147-A177-3AD203B41FA5}">
                      <a16:colId xmlns:a16="http://schemas.microsoft.com/office/drawing/2014/main" val="96286250"/>
                    </a:ext>
                  </a:extLst>
                </a:gridCol>
                <a:gridCol w="2733363">
                  <a:extLst>
                    <a:ext uri="{9D8B030D-6E8A-4147-A177-3AD203B41FA5}">
                      <a16:colId xmlns:a16="http://schemas.microsoft.com/office/drawing/2014/main" val="3417181509"/>
                    </a:ext>
                  </a:extLst>
                </a:gridCol>
                <a:gridCol w="2414109">
                  <a:extLst>
                    <a:ext uri="{9D8B030D-6E8A-4147-A177-3AD203B41FA5}">
                      <a16:colId xmlns:a16="http://schemas.microsoft.com/office/drawing/2014/main" val="344228207"/>
                    </a:ext>
                  </a:extLst>
                </a:gridCol>
              </a:tblGrid>
              <a:tr h="26872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854" marR="99854" marT="49927" marB="49927" anchor="ctr"/>
                </a:tc>
                <a:tc gridSpan="4">
                  <a:txBody>
                    <a:bodyPr/>
                    <a:lstStyle/>
                    <a:p>
                      <a:pPr algn="ctr"/>
                      <a:endPara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854" marR="99854" marT="49927" marB="49927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854" marR="99854" marT="49927" marB="49927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854" marR="99854" marT="49927" marB="49927" anchor="ctr"/>
                </a:tc>
                <a:extLst>
                  <a:ext uri="{0D108BD9-81ED-4DB2-BD59-A6C34878D82A}">
                    <a16:rowId xmlns:a16="http://schemas.microsoft.com/office/drawing/2014/main" val="2888687217"/>
                  </a:ext>
                </a:extLst>
              </a:tr>
              <a:tr h="34934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PPI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PNI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PSMI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</a:t>
                      </a:r>
                      <a:br>
                        <a:rPr lang="en-US" altLang="zh-CN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CN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biomolecules</a:t>
                      </a:r>
                      <a:endParaRPr lang="zh-CN" alt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373164"/>
                  </a:ext>
                </a:extLst>
              </a:tr>
              <a:tr h="3701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TAP-MS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specificity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vitro</a:t>
                      </a:r>
                      <a:r>
                        <a:rPr lang="zh-CN" altLang="en-US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only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Not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suitable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weak and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membrane-based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PPI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2176370068"/>
                  </a:ext>
                </a:extLst>
              </a:tr>
              <a:tr h="529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BioID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Suitable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weak and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membrane-based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interactions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Specificity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improved;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BirA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may sterically interfere with interactions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2129437690"/>
                  </a:ext>
                </a:extLst>
              </a:tr>
              <a:tr h="6449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APEX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Suitable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weak and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membrane-based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interactions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Specificity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improved;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APEX may sterically interfere with interactions; Limited application </a:t>
                      </a:r>
                      <a:r>
                        <a:rPr lang="en-US" altLang="zh-CN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vivo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because of the toxicity of H</a:t>
                      </a:r>
                      <a:r>
                        <a:rPr lang="en-US" altLang="zh-CN" sz="9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9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900" b="1" kern="12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1536387242"/>
                  </a:ext>
                </a:extLst>
              </a:tr>
              <a:tr h="6695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PUP-IT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Suitable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weak and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membrane-based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interactions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Specificity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improved;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PafA may sterically interfere with interactions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1849768308"/>
                  </a:ext>
                </a:extLst>
              </a:tr>
              <a:tr h="6695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RAP-MS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+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specificity with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UV cross-linking and long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oligonucleotide probes (120 </a:t>
                      </a: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input cell numbers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；</a:t>
                      </a:r>
                      <a:endParaRPr lang="en-US" altLang="zh-CN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Highly dependent on UV cross-linking efficiency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2705577818"/>
                  </a:ext>
                </a:extLst>
              </a:tr>
              <a:tr h="806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Covalent affinity probes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+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specificity;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Suitable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weak and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membrane-based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interactions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Case-by-case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rational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design;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Complicate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 novo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synthesis; Need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additional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cross-linking by UV or chemical reagents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1880668419"/>
                  </a:ext>
                </a:extLst>
              </a:tr>
              <a:tr h="7467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SPIDER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zh-CN" altLang="en-US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generality-</a:t>
                      </a:r>
                      <a:r>
                        <a:rPr lang="zh-CN" altLang="en-US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</a:t>
                      </a:r>
                      <a:r>
                        <a:rPr lang="zh-CN" altLang="en-US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purpose;</a:t>
                      </a:r>
                      <a:r>
                        <a:rPr lang="zh-CN" altLang="en-US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Simple;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specificity;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Suitable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weak and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membrane-based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interactions;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0617" marR="80617" marT="40308" marB="403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current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form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</a:t>
                      </a:r>
                      <a:r>
                        <a:rPr lang="zh-CN" altLang="en-US" sz="9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vitro</a:t>
                      </a:r>
                      <a:r>
                        <a:rPr lang="zh-CN" altLang="en-US" sz="9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only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617" marR="80617" marT="40308" marB="40308" anchor="ctr"/>
                </a:tc>
                <a:extLst>
                  <a:ext uri="{0D108BD9-81ED-4DB2-BD59-A6C34878D82A}">
                    <a16:rowId xmlns:a16="http://schemas.microsoft.com/office/drawing/2014/main" val="5562651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1230" y="2816033"/>
            <a:ext cx="2614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Protein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92850" y="2657722"/>
            <a:ext cx="3897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Biomolecule</a:t>
            </a:r>
            <a:endParaRPr lang="zh-CN" altLang="en-US" sz="6000" b="1" dirty="0">
              <a:solidFill>
                <a:srgbClr val="3469AA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74338" y="719102"/>
            <a:ext cx="2594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Protein</a:t>
            </a:r>
            <a:endParaRPr lang="zh-CN" altLang="en-US" sz="3600" dirty="0">
              <a:solidFill>
                <a:srgbClr val="3469AA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74338" y="1365433"/>
            <a:ext cx="259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PD-1 ~ PD-L1</a:t>
            </a:r>
            <a:endParaRPr lang="zh-CN" altLang="en-US" dirty="0">
              <a:solidFill>
                <a:srgbClr val="3469AA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35826" y="1042267"/>
            <a:ext cx="2594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Peptide</a:t>
            </a:r>
          </a:p>
        </p:txBody>
      </p:sp>
      <p:sp>
        <p:nvSpPr>
          <p:cNvPr id="21" name="矩形 20"/>
          <p:cNvSpPr/>
          <p:nvPr/>
        </p:nvSpPr>
        <p:spPr>
          <a:xfrm>
            <a:off x="7335826" y="1688598"/>
            <a:ext cx="259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Insulin</a:t>
            </a:r>
            <a:endParaRPr lang="zh-CN" altLang="en-US" dirty="0">
              <a:solidFill>
                <a:srgbClr val="3469AA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34146" y="1948918"/>
            <a:ext cx="2594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DNA</a:t>
            </a:r>
          </a:p>
        </p:txBody>
      </p:sp>
      <p:sp>
        <p:nvSpPr>
          <p:cNvPr id="24" name="矩形 23"/>
          <p:cNvSpPr/>
          <p:nvPr/>
        </p:nvSpPr>
        <p:spPr>
          <a:xfrm>
            <a:off x="9134146" y="2595249"/>
            <a:ext cx="259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Transcription factor</a:t>
            </a:r>
            <a:endParaRPr lang="zh-CN" altLang="en-US" dirty="0">
              <a:solidFill>
                <a:srgbClr val="3469AA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34146" y="3381356"/>
            <a:ext cx="2594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RNA</a:t>
            </a:r>
          </a:p>
        </p:txBody>
      </p:sp>
      <p:sp>
        <p:nvSpPr>
          <p:cNvPr id="26" name="矩形 25"/>
          <p:cNvSpPr/>
          <p:nvPr/>
        </p:nvSpPr>
        <p:spPr>
          <a:xfrm>
            <a:off x="9134146" y="4027687"/>
            <a:ext cx="259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m</a:t>
            </a:r>
            <a:r>
              <a:rPr lang="en-US" altLang="zh-CN" baseline="30000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A Reader</a:t>
            </a:r>
            <a:endParaRPr lang="zh-CN" altLang="en-US" dirty="0">
              <a:solidFill>
                <a:srgbClr val="3469AA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982258" y="4800071"/>
            <a:ext cx="367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Small Molecule</a:t>
            </a:r>
          </a:p>
        </p:txBody>
      </p:sp>
      <p:sp>
        <p:nvSpPr>
          <p:cNvPr id="28" name="矩形 27"/>
          <p:cNvSpPr/>
          <p:nvPr/>
        </p:nvSpPr>
        <p:spPr>
          <a:xfrm>
            <a:off x="7495491" y="5446402"/>
            <a:ext cx="259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Drugs</a:t>
            </a:r>
            <a:endParaRPr lang="zh-CN" altLang="en-US" dirty="0">
              <a:solidFill>
                <a:srgbClr val="3469AA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986074" y="4800071"/>
            <a:ext cx="367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Lipid</a:t>
            </a:r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6096000" y="1873264"/>
            <a:ext cx="202107" cy="94386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417837" y="2112154"/>
            <a:ext cx="1298463" cy="78998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6475856" y="2532811"/>
            <a:ext cx="2658290" cy="56644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5" idx="1"/>
          </p:cNvCxnSpPr>
          <p:nvPr/>
        </p:nvCxnSpPr>
        <p:spPr>
          <a:xfrm>
            <a:off x="6484515" y="3261527"/>
            <a:ext cx="2649631" cy="44299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6439661" y="3524089"/>
            <a:ext cx="1361011" cy="95281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6096000" y="3593743"/>
            <a:ext cx="223459" cy="109573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525608" y="5446402"/>
            <a:ext cx="259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RavD</a:t>
            </a:r>
            <a:endParaRPr lang="zh-CN" altLang="en-US" dirty="0">
              <a:solidFill>
                <a:srgbClr val="3469AA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t>2</a:t>
            </a:fld>
            <a:endParaRPr lang="zh-CN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8116C8-7A8E-202C-093B-0BC48394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AB2EF-9FA0-4C96-A16D-E72316DEF194}" type="slidenum">
              <a:rPr lang="zh-CN" altLang="en-US" smtClean="0"/>
              <a:t>20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C3A60AC-296B-382B-F375-9660617BEB47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FC3C9812-4BE3-85B3-4FE3-3F2EB32C936C}"/>
              </a:ext>
            </a:extLst>
          </p:cNvPr>
          <p:cNvSpPr/>
          <p:nvPr/>
        </p:nvSpPr>
        <p:spPr>
          <a:xfrm>
            <a:off x="0" y="16286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Review</a:t>
            </a:r>
            <a:endParaRPr lang="zh-CN" altLang="en-US" sz="36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CC70A6-FBA5-EEFB-7422-3BFC0889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09" y="1600926"/>
            <a:ext cx="9081966" cy="370215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4ACEFAB-5301-3B35-E031-28D0A6A3ADFA}"/>
              </a:ext>
            </a:extLst>
          </p:cNvPr>
          <p:cNvSpPr txBox="1"/>
          <p:nvPr/>
        </p:nvSpPr>
        <p:spPr>
          <a:xfrm>
            <a:off x="1482133" y="1732111"/>
            <a:ext cx="146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A3E5BC-589C-72A3-F24B-DA0AAFC18603}"/>
              </a:ext>
            </a:extLst>
          </p:cNvPr>
          <p:cNvSpPr txBox="1"/>
          <p:nvPr/>
        </p:nvSpPr>
        <p:spPr>
          <a:xfrm>
            <a:off x="1482133" y="3812593"/>
            <a:ext cx="146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AP-MS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4C2E7D-EFB6-50D3-1CD1-E703386950F0}"/>
              </a:ext>
            </a:extLst>
          </p:cNvPr>
          <p:cNvSpPr/>
          <p:nvPr/>
        </p:nvSpPr>
        <p:spPr>
          <a:xfrm>
            <a:off x="1345241" y="3740018"/>
            <a:ext cx="9275169" cy="2022607"/>
          </a:xfrm>
          <a:prstGeom prst="rect">
            <a:avLst/>
          </a:prstGeom>
          <a:noFill/>
          <a:ln w="3175" cap="rnd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9989CFA-E379-1544-46A2-850740EDBE12}"/>
              </a:ext>
            </a:extLst>
          </p:cNvPr>
          <p:cNvSpPr/>
          <p:nvPr/>
        </p:nvSpPr>
        <p:spPr>
          <a:xfrm>
            <a:off x="1345241" y="1588935"/>
            <a:ext cx="9275170" cy="2022607"/>
          </a:xfrm>
          <a:prstGeom prst="rect">
            <a:avLst/>
          </a:prstGeom>
          <a:noFill/>
          <a:ln w="3175" cap="rnd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ED9D64-6DE6-DC82-19C0-0367DB7BC0B7}"/>
              </a:ext>
            </a:extLst>
          </p:cNvPr>
          <p:cNvSpPr txBox="1"/>
          <p:nvPr/>
        </p:nvSpPr>
        <p:spPr>
          <a:xfrm rot="-1140000">
            <a:off x="7376985" y="2630447"/>
            <a:ext cx="937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 Urea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98D3E2-B96C-F975-6B3B-BCEC7C400FA9}"/>
              </a:ext>
            </a:extLst>
          </p:cNvPr>
          <p:cNvSpPr txBox="1"/>
          <p:nvPr/>
        </p:nvSpPr>
        <p:spPr>
          <a:xfrm>
            <a:off x="6039009" y="4588273"/>
            <a:ext cx="937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24B7FE09-A6E6-BD01-5E30-3609225C6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718" y="1953401"/>
            <a:ext cx="442750" cy="2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88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>
            <a:off x="2239963" y="2345361"/>
            <a:ext cx="5045075" cy="2887980"/>
          </a:xfrm>
          <a:prstGeom prst="ellipse">
            <a:avLst/>
          </a:prstGeom>
          <a:noFill/>
          <a:ln w="114300" cap="rnd">
            <a:solidFill>
              <a:srgbClr val="F6AA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薛俊彪</a:t>
            </a:r>
            <a:endParaRPr lang="zh-CN" altLang="en-US" sz="1905" b="1" dirty="0"/>
          </a:p>
        </p:txBody>
      </p:sp>
      <p:sp>
        <p:nvSpPr>
          <p:cNvPr id="55" name="矩形 54"/>
          <p:cNvSpPr/>
          <p:nvPr/>
        </p:nvSpPr>
        <p:spPr>
          <a:xfrm>
            <a:off x="6552565" y="2953079"/>
            <a:ext cx="854710" cy="1773555"/>
          </a:xfrm>
          <a:prstGeom prst="rect">
            <a:avLst/>
          </a:prstGeom>
          <a:solidFill>
            <a:schemeClr val="bg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36" name="剪去同侧角的矩形 35"/>
          <p:cNvSpPr/>
          <p:nvPr/>
        </p:nvSpPr>
        <p:spPr>
          <a:xfrm>
            <a:off x="3110230" y="4672024"/>
            <a:ext cx="3381375" cy="2023110"/>
          </a:xfrm>
          <a:prstGeom prst="snip2SameRect">
            <a:avLst/>
          </a:prstGeom>
          <a:solidFill>
            <a:schemeClr val="bg1"/>
          </a:solidFill>
          <a:ln w="317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33" name="剪去同侧角的矩形 32"/>
          <p:cNvSpPr/>
          <p:nvPr/>
        </p:nvSpPr>
        <p:spPr>
          <a:xfrm rot="5400000">
            <a:off x="658495" y="2502229"/>
            <a:ext cx="2295525" cy="2607310"/>
          </a:xfrm>
          <a:prstGeom prst="snip2SameRect">
            <a:avLst/>
          </a:prstGeom>
          <a:solidFill>
            <a:schemeClr val="bg1"/>
          </a:solidFill>
          <a:ln w="317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0" y="16286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Review</a:t>
            </a:r>
            <a:endParaRPr lang="zh-CN" altLang="en-US" sz="36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999105" y="3210231"/>
            <a:ext cx="3524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Enzyme-</a:t>
            </a:r>
            <a:r>
              <a:rPr lang="en-US" altLang="zh-CN" sz="2400" b="1" dirty="0" err="1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baesd</a:t>
            </a:r>
            <a:endParaRPr lang="en-US" altLang="zh-CN" sz="24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  <a:p>
            <a:pPr algn="ctr"/>
            <a:r>
              <a:rPr lang="en-US" altLang="zh-CN" sz="24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Proximity-tagging System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rcRect t="15299"/>
          <a:stretch>
            <a:fillRect/>
          </a:stretch>
        </p:blipFill>
        <p:spPr>
          <a:xfrm>
            <a:off x="920750" y="3149294"/>
            <a:ext cx="1964690" cy="1523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920750" y="2845129"/>
            <a:ext cx="17716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Living Cell </a:t>
            </a:r>
          </a:p>
        </p:txBody>
      </p:sp>
      <p:sp>
        <p:nvSpPr>
          <p:cNvPr id="4" name="矩形 3"/>
          <p:cNvSpPr/>
          <p:nvPr/>
        </p:nvSpPr>
        <p:spPr>
          <a:xfrm>
            <a:off x="1017270" y="4585664"/>
            <a:ext cx="17716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PPI PNI </a:t>
            </a:r>
          </a:p>
        </p:txBody>
      </p:sp>
      <p:pic>
        <p:nvPicPr>
          <p:cNvPr id="101" name="图片 100"/>
          <p:cNvPicPr/>
          <p:nvPr/>
        </p:nvPicPr>
        <p:blipFill>
          <a:blip r:embed="rId3"/>
          <a:srcRect r="69427" b="58273"/>
          <a:stretch>
            <a:fillRect/>
          </a:stretch>
        </p:blipFill>
        <p:spPr>
          <a:xfrm>
            <a:off x="3223895" y="1306524"/>
            <a:ext cx="1211580" cy="135191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</p:pic>
      <p:pic>
        <p:nvPicPr>
          <p:cNvPr id="102" name="图片 101"/>
          <p:cNvPicPr/>
          <p:nvPr/>
        </p:nvPicPr>
        <p:blipFill>
          <a:blip r:embed="rId4"/>
          <a:srcRect t="16303" b="-318"/>
          <a:stretch>
            <a:fillRect/>
          </a:stretch>
        </p:blipFill>
        <p:spPr>
          <a:xfrm>
            <a:off x="4771390" y="1757374"/>
            <a:ext cx="1308100" cy="901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549140" y="1367484"/>
            <a:ext cx="17716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Membrane PPI </a:t>
            </a:r>
          </a:p>
        </p:txBody>
      </p:sp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3681730" y="5114619"/>
            <a:ext cx="1488440" cy="113792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1" name="矩形 30"/>
          <p:cNvSpPr/>
          <p:nvPr/>
        </p:nvSpPr>
        <p:spPr>
          <a:xfrm>
            <a:off x="3540125" y="4726634"/>
            <a:ext cx="17716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HRP-PPI </a:t>
            </a:r>
          </a:p>
        </p:txBody>
      </p:sp>
      <p:sp>
        <p:nvSpPr>
          <p:cNvPr id="32" name="矩形 31"/>
          <p:cNvSpPr/>
          <p:nvPr/>
        </p:nvSpPr>
        <p:spPr>
          <a:xfrm>
            <a:off x="3540125" y="6326834"/>
            <a:ext cx="17716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Tissue </a:t>
            </a:r>
          </a:p>
        </p:txBody>
      </p:sp>
      <p:sp>
        <p:nvSpPr>
          <p:cNvPr id="34" name="剪去同侧角的矩形 33"/>
          <p:cNvSpPr/>
          <p:nvPr/>
        </p:nvSpPr>
        <p:spPr>
          <a:xfrm rot="10800000">
            <a:off x="2855595" y="1085544"/>
            <a:ext cx="3641725" cy="1691005"/>
          </a:xfrm>
          <a:prstGeom prst="snip2SameRect">
            <a:avLst/>
          </a:prstGeom>
          <a:noFill/>
          <a:ln w="317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35" name="剪去同侧角的矩形 34"/>
          <p:cNvSpPr/>
          <p:nvPr/>
        </p:nvSpPr>
        <p:spPr>
          <a:xfrm rot="16200000">
            <a:off x="6541135" y="2472384"/>
            <a:ext cx="2355215" cy="2607310"/>
          </a:xfrm>
          <a:prstGeom prst="snip2SameRect">
            <a:avLst/>
          </a:prstGeom>
          <a:noFill/>
          <a:ln w="317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pic>
        <p:nvPicPr>
          <p:cNvPr id="104" name="图片 103"/>
          <p:cNvPicPr/>
          <p:nvPr/>
        </p:nvPicPr>
        <p:blipFill>
          <a:blip r:embed="rId6"/>
          <a:srcRect r="59507"/>
          <a:stretch>
            <a:fillRect/>
          </a:stretch>
        </p:blipFill>
        <p:spPr>
          <a:xfrm>
            <a:off x="5311775" y="5184469"/>
            <a:ext cx="817880" cy="1052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矩形 42"/>
          <p:cNvSpPr/>
          <p:nvPr/>
        </p:nvSpPr>
        <p:spPr>
          <a:xfrm>
            <a:off x="6942455" y="2780994"/>
            <a:ext cx="17716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ln Vitro 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320" y="3107384"/>
            <a:ext cx="1337310" cy="133731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7076440" y="4512639"/>
            <a:ext cx="17716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 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7149465" y="4420564"/>
            <a:ext cx="1698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  <a:sym typeface="+mn-ea"/>
              </a:rPr>
              <a:t>Specific Modified </a:t>
            </a:r>
          </a:p>
          <a:p>
            <a:pPr algn="ctr"/>
            <a:r>
              <a:rPr lang="en-US" altLang="zh-CN" sz="12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  <a:sym typeface="+mn-ea"/>
              </a:rPr>
              <a:t>Biomolecules Binder</a:t>
            </a: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0490" y="3309314"/>
            <a:ext cx="983615" cy="91186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70B63A6-6BC6-6CCF-15BF-ADA0E801A515}"/>
              </a:ext>
            </a:extLst>
          </p:cNvPr>
          <p:cNvSpPr/>
          <p:nvPr/>
        </p:nvSpPr>
        <p:spPr>
          <a:xfrm>
            <a:off x="4460527" y="2290517"/>
            <a:ext cx="335915" cy="211561"/>
          </a:xfrm>
          <a:prstGeom prst="rect">
            <a:avLst/>
          </a:prstGeom>
          <a:solidFill>
            <a:schemeClr val="bg1"/>
          </a:solidFill>
          <a:ln w="2222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F0E846-3D92-1400-3EC8-1C98FFF42AA8}"/>
              </a:ext>
            </a:extLst>
          </p:cNvPr>
          <p:cNvSpPr/>
          <p:nvPr/>
        </p:nvSpPr>
        <p:spPr>
          <a:xfrm>
            <a:off x="9150669" y="3549027"/>
            <a:ext cx="20681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transfectable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scenarios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60133A-0AF5-1308-8ED6-504A85D6D56F}"/>
              </a:ext>
            </a:extLst>
          </p:cNvPr>
          <p:cNvSpPr txBox="1"/>
          <p:nvPr/>
        </p:nvSpPr>
        <p:spPr>
          <a:xfrm>
            <a:off x="9150669" y="3938009"/>
            <a:ext cx="248337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200" dirty="0"/>
              <a:t>specifically modified biomolecules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2B48DCC-73C6-9A17-D4F1-09C84BBEC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288" y="2727983"/>
            <a:ext cx="1476956" cy="75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5" grpId="1" animBg="1"/>
      <p:bldP spid="35" grpId="2" animBg="1"/>
      <p:bldP spid="43" grpId="0"/>
      <p:bldP spid="43" grpId="1"/>
      <p:bldP spid="50" grpId="0"/>
      <p:bldP spid="50" grpId="1"/>
      <p:bldP spid="54" grpId="0"/>
      <p:bldP spid="54" grpId="1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 noChangeArrowheads="1"/>
          </p:cNvSpPr>
          <p:nvPr>
            <p:ph type="title"/>
          </p:nvPr>
        </p:nvSpPr>
        <p:spPr>
          <a:xfrm>
            <a:off x="8660229" y="3393377"/>
            <a:ext cx="4034592" cy="43091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b="1" dirty="0">
                <a:cs typeface="Times New Roman" panose="02020603050405020304" pitchFamily="18" charset="0"/>
                <a:sym typeface="Helvetica" pitchFamily="2" charset="0"/>
              </a:rPr>
              <a:t> </a:t>
            </a:r>
            <a:endParaRPr lang="zh-CN" altLang="en-US" sz="2800" b="1" dirty="0">
              <a:cs typeface="Times New Roman" panose="02020603050405020304" pitchFamily="18" charset="0"/>
              <a:sym typeface="Helvetica" pitchFamily="2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347507" y="6230506"/>
            <a:ext cx="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6FFDCC2-AA4F-4E07-B191-35831145301D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  <a:ln>
            <a:solidFill>
              <a:srgbClr val="3469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F8AD473-03E6-483B-AA25-95F759B567EF}"/>
              </a:ext>
            </a:extLst>
          </p:cNvPr>
          <p:cNvSpPr/>
          <p:nvPr/>
        </p:nvSpPr>
        <p:spPr>
          <a:xfrm>
            <a:off x="0" y="12496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3469AA"/>
                </a:solidFill>
              </a:rPr>
              <a:t>邻近标记分子靶标鉴定技术开发及应用</a:t>
            </a:r>
            <a:endParaRPr lang="zh-CN" altLang="en-US" sz="32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73A9C4AE-0E1E-5F47-DE25-1C65D761D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44" y="3765668"/>
            <a:ext cx="1872156" cy="126872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544A210-43B7-347F-7C96-9A789DD04D2F}"/>
              </a:ext>
            </a:extLst>
          </p:cNvPr>
          <p:cNvSpPr/>
          <p:nvPr/>
        </p:nvSpPr>
        <p:spPr>
          <a:xfrm>
            <a:off x="1152490" y="3626909"/>
            <a:ext cx="2378110" cy="152051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5856C1-AA1E-4D5D-8110-3E59440DD6FC}"/>
              </a:ext>
            </a:extLst>
          </p:cNvPr>
          <p:cNvSpPr txBox="1"/>
          <p:nvPr/>
        </p:nvSpPr>
        <p:spPr>
          <a:xfrm>
            <a:off x="1149351" y="5271042"/>
            <a:ext cx="3076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</a:rPr>
              <a:t>邻近标记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KaiTi" panose="02010609060101010101" pitchFamily="49" charset="-122"/>
              </a:rPr>
              <a:t>技术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KaiTi" panose="02010609060101010101" pitchFamily="49" charset="-122"/>
              </a:rPr>
              <a:t>SPIDER</a:t>
            </a: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KaiTi" panose="02010609060101010101" pitchFamily="49" charset="-122"/>
              </a:rPr>
              <a:t>及蛋白质组芯片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14" name="Picture 2" descr="F:\研究项目\TB proteome chip construction\大芯片点制QC-2012-10-4\MTB proteome MICROARRAY\MTB proteome microarray QC 2012-10-4.jpg">
            <a:extLst>
              <a:ext uri="{FF2B5EF4-FFF2-40B4-BE49-F238E27FC236}">
                <a16:creationId xmlns:a16="http://schemas.microsoft.com/office/drawing/2014/main" id="{26D0F481-E466-01CB-8A70-D6F192E6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5112" y="4127199"/>
            <a:ext cx="1543857" cy="52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新冠病毒到底能傳多遠？不同物體上能活多久？ - 康健雜誌">
            <a:extLst>
              <a:ext uri="{FF2B5EF4-FFF2-40B4-BE49-F238E27FC236}">
                <a16:creationId xmlns:a16="http://schemas.microsoft.com/office/drawing/2014/main" id="{9DCE8690-B4A9-DAB4-A642-04B64791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" y="2101039"/>
            <a:ext cx="1899737" cy="11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D83E42C-7E81-B01B-9528-37D8F6ED2FAC}"/>
              </a:ext>
            </a:extLst>
          </p:cNvPr>
          <p:cNvSpPr txBox="1"/>
          <p:nvPr/>
        </p:nvSpPr>
        <p:spPr>
          <a:xfrm>
            <a:off x="1677385" y="2196590"/>
            <a:ext cx="4302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</a:defRPr>
            </a:lvl1pPr>
          </a:lstStyle>
          <a:p>
            <a:r>
              <a:rPr lang="zh-CN" altLang="en-US" dirty="0"/>
              <a:t>病原体如</a:t>
            </a:r>
            <a:r>
              <a:rPr lang="en-US" altLang="zh-CN" dirty="0"/>
              <a:t>MTB / SARS-CoV-2 / HSV-1</a:t>
            </a:r>
            <a:endParaRPr lang="zh-CN" altLang="en-US" dirty="0"/>
          </a:p>
        </p:txBody>
      </p:sp>
      <p:sp>
        <p:nvSpPr>
          <p:cNvPr id="17" name="右大括号 16">
            <a:extLst>
              <a:ext uri="{FF2B5EF4-FFF2-40B4-BE49-F238E27FC236}">
                <a16:creationId xmlns:a16="http://schemas.microsoft.com/office/drawing/2014/main" id="{ACACAA91-CDF3-9316-D5EB-244B95E8B5B8}"/>
              </a:ext>
            </a:extLst>
          </p:cNvPr>
          <p:cNvSpPr/>
          <p:nvPr/>
        </p:nvSpPr>
        <p:spPr>
          <a:xfrm>
            <a:off x="4585363" y="3287917"/>
            <a:ext cx="217295" cy="1468454"/>
          </a:xfrm>
          <a:prstGeom prst="rightBrace">
            <a:avLst>
              <a:gd name="adj1" fmla="val 90523"/>
              <a:gd name="adj2" fmla="val 50000"/>
            </a:avLst>
          </a:prstGeom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AC73436-B60E-2471-FD1F-75036EF4C1CB}"/>
              </a:ext>
            </a:extLst>
          </p:cNvPr>
          <p:cNvSpPr txBox="1"/>
          <p:nvPr/>
        </p:nvSpPr>
        <p:spPr>
          <a:xfrm>
            <a:off x="4597400" y="3756254"/>
            <a:ext cx="298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i="0" dirty="0">
                <a:solidFill>
                  <a:srgbClr val="00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分子靶标鉴定</a:t>
            </a:r>
            <a:endParaRPr lang="zh-CN" altLang="en-US" sz="2400" dirty="0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C3BD9B2D-2DBD-B6E3-56AE-D04BBD2C7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r="23137"/>
          <a:stretch/>
        </p:blipFill>
        <p:spPr bwMode="auto">
          <a:xfrm>
            <a:off x="7841523" y="3316371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5286394-93B7-0659-5A04-B622C97FE1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61" r="16061" b="6193"/>
          <a:stretch/>
        </p:blipFill>
        <p:spPr>
          <a:xfrm>
            <a:off x="7819043" y="5031520"/>
            <a:ext cx="1440000" cy="1440000"/>
          </a:xfrm>
          <a:prstGeom prst="ellipse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548432A-E1F2-1C3B-C8B3-768E53151CD3}"/>
              </a:ext>
            </a:extLst>
          </p:cNvPr>
          <p:cNvSpPr txBox="1"/>
          <p:nvPr/>
        </p:nvSpPr>
        <p:spPr>
          <a:xfrm>
            <a:off x="9311787" y="3584723"/>
            <a:ext cx="218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已经获批的药物</a:t>
            </a:r>
            <a:b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副作用、老药新用和中药靶点确定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B998788-103A-34E4-BAA0-434E3EB613E7}"/>
              </a:ext>
            </a:extLst>
          </p:cNvPr>
          <p:cNvSpPr txBox="1"/>
          <p:nvPr/>
        </p:nvSpPr>
        <p:spPr>
          <a:xfrm>
            <a:off x="8747284" y="5262225"/>
            <a:ext cx="331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1800" dirty="0"/>
              <a:t>小分子砌块靶标</a:t>
            </a:r>
            <a:br>
              <a:rPr lang="en-US" altLang="zh-CN" sz="1800" dirty="0"/>
            </a:br>
            <a:r>
              <a:rPr lang="zh-CN" altLang="en-US" sz="1800" dirty="0"/>
              <a:t>高通量鉴定</a:t>
            </a:r>
            <a:br>
              <a:rPr lang="en-US" altLang="zh-CN" sz="1800" dirty="0"/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Fragment-Based 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Design</a:t>
            </a:r>
            <a:endParaRPr lang="zh-CN" altLang="en-US" sz="1800" dirty="0"/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724370AB-0F71-20E1-BD89-E485D23AB09C}"/>
              </a:ext>
            </a:extLst>
          </p:cNvPr>
          <p:cNvSpPr/>
          <p:nvPr/>
        </p:nvSpPr>
        <p:spPr>
          <a:xfrm>
            <a:off x="7369175" y="2937620"/>
            <a:ext cx="292100" cy="2184400"/>
          </a:xfrm>
          <a:prstGeom prst="leftBrace">
            <a:avLst>
              <a:gd name="adj1" fmla="val 65724"/>
              <a:gd name="adj2" fmla="val 50000"/>
            </a:avLst>
          </a:prstGeom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594723-C303-B996-A2E1-4D16A6467E04}"/>
              </a:ext>
            </a:extLst>
          </p:cNvPr>
          <p:cNvSpPr txBox="1"/>
          <p:nvPr/>
        </p:nvSpPr>
        <p:spPr>
          <a:xfrm>
            <a:off x="5133369" y="4285730"/>
            <a:ext cx="2190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适用：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小分子药物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大分子如抗体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膜蛋白互作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核酸蛋白互作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8A99DA-B962-F8B1-CF50-85946EFDA63D}"/>
              </a:ext>
            </a:extLst>
          </p:cNvPr>
          <p:cNvSpPr txBox="1"/>
          <p:nvPr/>
        </p:nvSpPr>
        <p:spPr>
          <a:xfrm>
            <a:off x="1916584" y="2624696"/>
            <a:ext cx="270049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 err="1">
                <a:latin typeface="Times New Roman"/>
                <a:cs typeface="Times New Roman"/>
              </a:rPr>
              <a:t>EBioMedicine</a:t>
            </a:r>
            <a:r>
              <a:rPr lang="en-US" altLang="zh-CN" sz="1100" dirty="0">
                <a:latin typeface="Times New Roman"/>
                <a:cs typeface="Times New Roman"/>
              </a:rPr>
              <a:t>. 2018;30:225-236.</a:t>
            </a:r>
          </a:p>
          <a:p>
            <a:r>
              <a:rPr lang="en-US" altLang="zh-CN" sz="1100" i="1" dirty="0" err="1">
                <a:latin typeface="Times New Roman"/>
                <a:cs typeface="Times New Roman"/>
              </a:rPr>
              <a:t>EBioMedicine</a:t>
            </a:r>
            <a:r>
              <a:rPr lang="en-US" altLang="zh-CN" sz="1100" i="1" spc="-40" dirty="0"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latin typeface="Times New Roman"/>
                <a:cs typeface="Times New Roman"/>
              </a:rPr>
              <a:t>2022</a:t>
            </a:r>
            <a:r>
              <a:rPr lang="en-US" altLang="zh-CN" sz="1100" spc="-10" dirty="0">
                <a:latin typeface="Times New Roman"/>
                <a:cs typeface="Times New Roman"/>
              </a:rPr>
              <a:t>;75:103773.</a:t>
            </a:r>
            <a:br>
              <a:rPr lang="en-US" altLang="zh-CN" sz="1100" spc="-10" dirty="0">
                <a:latin typeface="Times New Roman"/>
                <a:cs typeface="Times New Roman"/>
              </a:rPr>
            </a:br>
            <a:r>
              <a:rPr lang="en-US" altLang="zh-CN" sz="1100" i="1" dirty="0">
                <a:latin typeface="Times New Roman"/>
                <a:cs typeface="Times New Roman"/>
              </a:rPr>
              <a:t>Cellular</a:t>
            </a:r>
            <a:r>
              <a:rPr lang="en-US" altLang="zh-CN" sz="1100" i="1" spc="-25" dirty="0">
                <a:latin typeface="Times New Roman"/>
                <a:cs typeface="Times New Roman"/>
              </a:rPr>
              <a:t> </a:t>
            </a:r>
            <a:r>
              <a:rPr lang="en-US" altLang="zh-CN" sz="1100" i="1" dirty="0">
                <a:latin typeface="Times New Roman"/>
                <a:cs typeface="Times New Roman"/>
              </a:rPr>
              <a:t>&amp;</a:t>
            </a:r>
            <a:r>
              <a:rPr lang="en-US" altLang="zh-CN" sz="1100" i="1" spc="-35" dirty="0">
                <a:latin typeface="Times New Roman"/>
                <a:cs typeface="Times New Roman"/>
              </a:rPr>
              <a:t> </a:t>
            </a:r>
            <a:r>
              <a:rPr lang="en-US" altLang="zh-CN" sz="1100" i="1" dirty="0">
                <a:latin typeface="Times New Roman"/>
                <a:cs typeface="Times New Roman"/>
              </a:rPr>
              <a:t>molecular</a:t>
            </a:r>
            <a:r>
              <a:rPr lang="en-US" altLang="zh-CN" sz="1100" i="1" spc="-25" dirty="0">
                <a:latin typeface="Times New Roman"/>
                <a:cs typeface="Times New Roman"/>
              </a:rPr>
              <a:t> </a:t>
            </a:r>
            <a:r>
              <a:rPr lang="en-US" altLang="zh-CN" sz="1100" i="1" dirty="0">
                <a:latin typeface="Times New Roman"/>
                <a:cs typeface="Times New Roman"/>
              </a:rPr>
              <a:t>immunology</a:t>
            </a:r>
            <a:r>
              <a:rPr lang="en-US" altLang="zh-CN" sz="1100" dirty="0">
                <a:latin typeface="Times New Roman"/>
                <a:cs typeface="Times New Roman"/>
              </a:rPr>
              <a:t>. 2023;1-3.</a:t>
            </a:r>
            <a:endParaRPr lang="en-US" altLang="zh-CN" sz="1100" spc="-10" dirty="0">
              <a:latin typeface="Times New Roman"/>
              <a:cs typeface="Times New Roman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42DD045-19E3-6D58-97CB-4E86B3AD3536}"/>
              </a:ext>
            </a:extLst>
          </p:cNvPr>
          <p:cNvSpPr txBox="1"/>
          <p:nvPr/>
        </p:nvSpPr>
        <p:spPr>
          <a:xfrm>
            <a:off x="1144535" y="5862390"/>
            <a:ext cx="3554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100" i="1">
                <a:latin typeface="Times New Roman"/>
                <a:cs typeface="Times New Roman"/>
              </a:defRPr>
            </a:lvl1pPr>
          </a:lstStyle>
          <a:p>
            <a:r>
              <a:rPr lang="en-US" altLang="zh-CN" dirty="0"/>
              <a:t>Nature Communications. 2020;11(1):3581. </a:t>
            </a:r>
            <a:br>
              <a:rPr lang="en-US" altLang="zh-CN" dirty="0"/>
            </a:br>
            <a:r>
              <a:rPr lang="en-US" altLang="zh-CN" dirty="0"/>
              <a:t>Cellular &amp; molecular immunology. 2020;17(9):998-1000. </a:t>
            </a:r>
            <a:br>
              <a:rPr lang="en-US" altLang="zh-CN" dirty="0"/>
            </a:br>
            <a:r>
              <a:rPr lang="en-US" altLang="zh-CN" dirty="0"/>
              <a:t>Science China Life Science. 2023;1-19. </a:t>
            </a:r>
          </a:p>
          <a:p>
            <a:r>
              <a:rPr lang="en-US" altLang="zh-CN" dirty="0"/>
              <a:t>Cell Discovery 2022;2-11. </a:t>
            </a:r>
          </a:p>
        </p:txBody>
      </p:sp>
      <p:pic>
        <p:nvPicPr>
          <p:cNvPr id="1026" name="Picture 2" descr="关于新冠肺炎的...一切？ - 知乎">
            <a:extLst>
              <a:ext uri="{FF2B5EF4-FFF2-40B4-BE49-F238E27FC236}">
                <a16:creationId xmlns:a16="http://schemas.microsoft.com/office/drawing/2014/main" id="{80085194-1AEF-0B57-6540-2F1E5ADA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7" b="19537"/>
          <a:stretch/>
        </p:blipFill>
        <p:spPr bwMode="auto">
          <a:xfrm>
            <a:off x="7819043" y="1577975"/>
            <a:ext cx="1440000" cy="14400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FB553CD-8DF3-F574-55BC-9E9724CBBFDD}"/>
              </a:ext>
            </a:extLst>
          </p:cNvPr>
          <p:cNvSpPr txBox="1"/>
          <p:nvPr/>
        </p:nvSpPr>
        <p:spPr>
          <a:xfrm>
            <a:off x="9257016" y="1874031"/>
            <a:ext cx="218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病原体宿主靶标时空分辨鉴定及技术开发研究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3502579-EFBE-FA82-BEF4-D3B21209EB14}"/>
              </a:ext>
            </a:extLst>
          </p:cNvPr>
          <p:cNvSpPr txBox="1"/>
          <p:nvPr/>
        </p:nvSpPr>
        <p:spPr>
          <a:xfrm>
            <a:off x="1667721" y="1125984"/>
            <a:ext cx="564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以</a:t>
            </a:r>
            <a:r>
              <a:rPr lang="zh-CN" altLang="en-US" sz="2000" b="1" dirty="0">
                <a:solidFill>
                  <a:srgbClr val="3469AA"/>
                </a:solidFill>
              </a:rPr>
              <a:t>分子靶标鉴定</a:t>
            </a:r>
            <a:r>
              <a:rPr lang="zh-CN" altLang="en-US" sz="2000" dirty="0"/>
              <a:t>技术开发为主，解决分子互作如小分子靶标和病原宿主互作领域的难点问题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F579B61-8D71-3401-DF47-7B216541B6B8}"/>
              </a:ext>
            </a:extLst>
          </p:cNvPr>
          <p:cNvSpPr txBox="1"/>
          <p:nvPr/>
        </p:nvSpPr>
        <p:spPr>
          <a:xfrm>
            <a:off x="348222" y="1107638"/>
            <a:ext cx="1380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469AA"/>
                </a:solidFill>
              </a:rPr>
              <a:t>总体目标</a:t>
            </a:r>
            <a:r>
              <a:rPr lang="en-US" altLang="zh-CN" sz="2000" b="1" dirty="0">
                <a:solidFill>
                  <a:srgbClr val="3469AA"/>
                </a:solidFill>
              </a:rPr>
              <a:t>: </a:t>
            </a:r>
            <a:endParaRPr lang="zh-CN" altLang="en-US" sz="2000" dirty="0">
              <a:solidFill>
                <a:srgbClr val="3469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7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">
            <a:extLst>
              <a:ext uri="{FF2B5EF4-FFF2-40B4-BE49-F238E27FC236}">
                <a16:creationId xmlns:a16="http://schemas.microsoft.com/office/drawing/2014/main" id="{5FF1F08D-3D86-CAE7-E90A-2AC3BBFDBC6D}"/>
              </a:ext>
            </a:extLst>
          </p:cNvPr>
          <p:cNvSpPr txBox="1">
            <a:spLocks/>
          </p:cNvSpPr>
          <p:nvPr/>
        </p:nvSpPr>
        <p:spPr>
          <a:xfrm>
            <a:off x="2691382" y="54935"/>
            <a:ext cx="7081677" cy="598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rgbClr val="1A53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kumimoji="1" lang="zh-CN" altLang="en-US" sz="3600" b="1" dirty="0">
              <a:solidFill>
                <a:srgbClr val="1A53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81E5B7-EE08-4C73-001C-604E8B825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9" y="893282"/>
            <a:ext cx="7345555" cy="55312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FF07A3-8212-E4F9-1A0A-4668AD20DC45}"/>
              </a:ext>
            </a:extLst>
          </p:cNvPr>
          <p:cNvSpPr txBox="1"/>
          <p:nvPr/>
        </p:nvSpPr>
        <p:spPr>
          <a:xfrm>
            <a:off x="7895545" y="819144"/>
            <a:ext cx="4179960" cy="373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陶生策 教授  （上海交大）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王方军 研究员 （大连化物所）</a:t>
            </a:r>
            <a:br>
              <a:rPr lang="en-US" altLang="zh-CN" sz="2000" dirty="0"/>
            </a:br>
            <a:r>
              <a:rPr lang="zh-CN" altLang="en-US" sz="2000" dirty="0"/>
              <a:t>董佳家 教授  （上海交大）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蔡宇伽 研究员 （上海交大）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裴剑峰 研究员 （北京大学）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汪涛 研究员 （深圳湾实验室）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研究组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D9EA281-F05F-2C51-61FC-9CE12A293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997" y="5473599"/>
            <a:ext cx="3430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kumimoji="0" lang="zh-CN" altLang="en-US" sz="2800" b="1" dirty="0">
                <a:solidFill>
                  <a:srgbClr val="0000FF"/>
                </a:solidFill>
              </a:rPr>
              <a:t>十三五重大专项，</a:t>
            </a:r>
            <a:endParaRPr kumimoji="0" lang="en-US" altLang="zh-CN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kumimoji="0" lang="zh-CN" altLang="en-US" sz="2800" b="1" dirty="0">
                <a:solidFill>
                  <a:srgbClr val="0000FF"/>
                </a:solidFill>
              </a:rPr>
              <a:t>十四五重点研发计划</a:t>
            </a:r>
            <a:endParaRPr kumimoji="0" lang="en-US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12" name="Picture 7" descr="http://www.nsfc.gov.cn/Portals/0/images/jqzn/logo.jpg">
            <a:extLst>
              <a:ext uri="{FF2B5EF4-FFF2-40B4-BE49-F238E27FC236}">
                <a16:creationId xmlns:a16="http://schemas.microsoft.com/office/drawing/2014/main" id="{9206E656-F9EC-7D60-C435-CF7671B9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34" y="4544404"/>
            <a:ext cx="36766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图形用户界面, 文本&#10;&#10;描述已自动生成">
            <a:extLst>
              <a:ext uri="{FF2B5EF4-FFF2-40B4-BE49-F238E27FC236}">
                <a16:creationId xmlns:a16="http://schemas.microsoft.com/office/drawing/2014/main" id="{CAAE2B5C-76F4-37AC-C273-DA7AB4D5D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2" y="-39939"/>
            <a:ext cx="1769848" cy="737436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ED16123-2666-4262-39C0-D5AD37C8F71E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8116C8-7A8E-202C-093B-0BC48394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AB2EF-9FA0-4C96-A16D-E72316DEF1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275F62-9ABC-60D6-B964-163BDD5CA9D9}"/>
              </a:ext>
            </a:extLst>
          </p:cNvPr>
          <p:cNvSpPr txBox="1"/>
          <p:nvPr/>
        </p:nvSpPr>
        <p:spPr>
          <a:xfrm>
            <a:off x="6038850" y="3671360"/>
            <a:ext cx="4144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江何伟</a:t>
            </a:r>
            <a:endParaRPr kumimoji="1" lang="en-US" altLang="zh-CN" sz="3200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jianghewei@lglab.ac.cn</a:t>
            </a:r>
          </a:p>
        </p:txBody>
      </p:sp>
      <p:pic>
        <p:nvPicPr>
          <p:cNvPr id="6" name="图片 5" descr="QR 代码&#10;&#10;描述已自动生成">
            <a:extLst>
              <a:ext uri="{FF2B5EF4-FFF2-40B4-BE49-F238E27FC236}">
                <a16:creationId xmlns:a16="http://schemas.microsoft.com/office/drawing/2014/main" id="{35E12AFC-B516-80D3-47F3-DA41F9EAD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9" b="15000"/>
          <a:stretch/>
        </p:blipFill>
        <p:spPr>
          <a:xfrm>
            <a:off x="2215610" y="2745737"/>
            <a:ext cx="3823240" cy="3149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54D4B2A-F6F3-1AE7-769F-BD1D647535A0}"/>
              </a:ext>
            </a:extLst>
          </p:cNvPr>
          <p:cNvSpPr txBox="1"/>
          <p:nvPr/>
        </p:nvSpPr>
        <p:spPr>
          <a:xfrm>
            <a:off x="1855358" y="1214025"/>
            <a:ext cx="83669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</a:rPr>
              <a:t>欢迎加入临港实验室</a:t>
            </a:r>
            <a:endParaRPr lang="en-US" altLang="zh-CN" sz="40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4000" b="1" dirty="0">
                <a:solidFill>
                  <a:srgbClr val="C00000"/>
                </a:solidFill>
              </a:rPr>
              <a:t>分子靶标鉴定技术开发团队!</a:t>
            </a:r>
          </a:p>
        </p:txBody>
      </p:sp>
    </p:spTree>
    <p:extLst>
      <p:ext uri="{BB962C8B-B14F-4D97-AF65-F5344CB8AC3E}">
        <p14:creationId xmlns:p14="http://schemas.microsoft.com/office/powerpoint/2010/main" val="333654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567815" y="104140"/>
            <a:ext cx="90563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</a:rPr>
              <a:t> AP-MS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4C5CFB4-E8E9-7FFA-957B-C10BE5F8323F}"/>
              </a:ext>
            </a:extLst>
          </p:cNvPr>
          <p:cNvGrpSpPr/>
          <p:nvPr/>
        </p:nvGrpSpPr>
        <p:grpSpPr>
          <a:xfrm>
            <a:off x="922366" y="2217923"/>
            <a:ext cx="4533194" cy="1553144"/>
            <a:chOff x="922366" y="2217923"/>
            <a:chExt cx="4533194" cy="1553144"/>
          </a:xfrm>
        </p:grpSpPr>
        <p:sp>
          <p:nvSpPr>
            <p:cNvPr id="8" name="矩形: 圆角 7"/>
            <p:cNvSpPr/>
            <p:nvPr/>
          </p:nvSpPr>
          <p:spPr>
            <a:xfrm>
              <a:off x="2740930" y="2734235"/>
              <a:ext cx="2714630" cy="646331"/>
            </a:xfrm>
            <a:prstGeom prst="roundRect">
              <a:avLst/>
            </a:prstGeom>
            <a:solidFill>
              <a:srgbClr val="26709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Biomolecule</a:t>
              </a:r>
              <a:endPara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饼形 26"/>
            <p:cNvSpPr/>
            <p:nvPr/>
          </p:nvSpPr>
          <p:spPr>
            <a:xfrm rot="13260000">
              <a:off x="2235452" y="2788658"/>
              <a:ext cx="514512" cy="537484"/>
            </a:xfrm>
            <a:prstGeom prst="pie">
              <a:avLst>
                <a:gd name="adj1" fmla="val 0"/>
                <a:gd name="adj2" fmla="val 16698809"/>
              </a:avLst>
            </a:prstGeom>
            <a:solidFill>
              <a:srgbClr val="B45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泪滴形 9"/>
            <p:cNvSpPr/>
            <p:nvPr/>
          </p:nvSpPr>
          <p:spPr>
            <a:xfrm rot="2820000">
              <a:off x="2090996" y="2940785"/>
              <a:ext cx="230080" cy="227684"/>
            </a:xfrm>
            <a:prstGeom prst="teardrop">
              <a:avLst/>
            </a:prstGeom>
            <a:solidFill>
              <a:srgbClr val="536F8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22366" y="2217923"/>
              <a:ext cx="1295250" cy="1553144"/>
            </a:xfrm>
            <a:prstGeom prst="rect">
              <a:avLst/>
            </a:prstGeom>
          </p:spPr>
        </p:pic>
      </p:grpSp>
      <p:pic>
        <p:nvPicPr>
          <p:cNvPr id="12" name="图片 11" descr="电脑屏幕的照片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0" t="2659" r="4517" b="10115"/>
          <a:stretch>
            <a:fillRect/>
          </a:stretch>
        </p:blipFill>
        <p:spPr>
          <a:xfrm flipH="1">
            <a:off x="6372396" y="3105834"/>
            <a:ext cx="1295251" cy="29681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974046" y="1618262"/>
            <a:ext cx="209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Your Ideal</a:t>
            </a:r>
            <a:endParaRPr lang="zh-CN" altLang="en-US" sz="28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 rot="19094057">
            <a:off x="6589862" y="2409029"/>
            <a:ext cx="12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rot="19094057">
            <a:off x="7108586" y="2420245"/>
            <a:ext cx="12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Bait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962538" y="4578702"/>
            <a:ext cx="859583" cy="45039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842527" y="1618262"/>
            <a:ext cx="229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Your Reality</a:t>
            </a:r>
            <a:endParaRPr lang="zh-CN" altLang="en-US" sz="28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pic>
        <p:nvPicPr>
          <p:cNvPr id="18" name="图片 17" descr="图片包含 游戏机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47"/>
          <a:stretch>
            <a:fillRect/>
          </a:stretch>
        </p:blipFill>
        <p:spPr>
          <a:xfrm>
            <a:off x="8670922" y="3084465"/>
            <a:ext cx="1319384" cy="29884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文本框 18"/>
          <p:cNvSpPr txBox="1"/>
          <p:nvPr/>
        </p:nvSpPr>
        <p:spPr>
          <a:xfrm rot="19094057">
            <a:off x="8796902" y="2386598"/>
            <a:ext cx="12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rot="19094057">
            <a:off x="9315626" y="2397814"/>
            <a:ext cx="12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Bait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 descr="图片包含 窗户, 水, 白色, 蓝色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5" r="27957" b="5146"/>
          <a:stretch>
            <a:fillRect/>
          </a:stretch>
        </p:blipFill>
        <p:spPr>
          <a:xfrm>
            <a:off x="10345955" y="3081091"/>
            <a:ext cx="1295251" cy="29918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文本框 21"/>
          <p:cNvSpPr txBox="1"/>
          <p:nvPr/>
        </p:nvSpPr>
        <p:spPr>
          <a:xfrm rot="19094057">
            <a:off x="10508759" y="2349379"/>
            <a:ext cx="12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19094057">
            <a:off x="11027483" y="2360595"/>
            <a:ext cx="12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Bait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7510" y="1164135"/>
            <a:ext cx="299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469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methods:</a:t>
            </a:r>
            <a:endParaRPr lang="zh-CN" altLang="en-US" sz="2000" b="1" dirty="0">
              <a:solidFill>
                <a:srgbClr val="3469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t>3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53" y="4291925"/>
            <a:ext cx="4954506" cy="94474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</p:pic>
      <p:sp>
        <p:nvSpPr>
          <p:cNvPr id="26" name="文本框 25"/>
          <p:cNvSpPr txBox="1"/>
          <p:nvPr/>
        </p:nvSpPr>
        <p:spPr>
          <a:xfrm>
            <a:off x="1705741" y="5439814"/>
            <a:ext cx="299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3469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and Rapid</a:t>
            </a:r>
            <a:endParaRPr lang="zh-CN" altLang="en-US" sz="2400" b="1" dirty="0">
              <a:solidFill>
                <a:srgbClr val="3469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9980" y="1772920"/>
            <a:ext cx="4437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>
                <a:solidFill>
                  <a:srgbClr val="3469AA"/>
                </a:solidFill>
                <a:latin typeface="Helvetica" pitchFamily="2" charset="0"/>
                <a:cs typeface="Times New Roman" panose="02020603050405020304" pitchFamily="18" charset="0"/>
                <a:sym typeface="+mn-ea"/>
              </a:rPr>
              <a:t>Affinity purification mass spectrometry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DED364-6801-F1B0-3D52-B96E159EB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5871" y="996084"/>
            <a:ext cx="3742739" cy="6307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897854" y="141577"/>
            <a:ext cx="6396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Proximity-tagging systems</a:t>
            </a:r>
            <a:endParaRPr lang="zh-CN" altLang="en-US" sz="32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文本框 102"/>
          <p:cNvSpPr txBox="1"/>
          <p:nvPr/>
        </p:nvSpPr>
        <p:spPr>
          <a:xfrm>
            <a:off x="1635097" y="1272217"/>
            <a:ext cx="117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3469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BioID</a:t>
            </a:r>
            <a:endParaRPr lang="en-US" altLang="zh-CN" sz="2400" b="1" dirty="0">
              <a:solidFill>
                <a:srgbClr val="3469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5684996" y="1272217"/>
            <a:ext cx="117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3469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APEX</a:t>
            </a: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911" y="1797342"/>
            <a:ext cx="3583049" cy="2374900"/>
          </a:xfrm>
          <a:prstGeom prst="rect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</a:ln>
        </p:spPr>
      </p:pic>
      <p:sp>
        <p:nvSpPr>
          <p:cNvPr id="107" name="文本框 106"/>
          <p:cNvSpPr txBox="1"/>
          <p:nvPr/>
        </p:nvSpPr>
        <p:spPr>
          <a:xfrm>
            <a:off x="9514680" y="1272217"/>
            <a:ext cx="146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3469A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PUP-IT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8785159" y="6223981"/>
            <a:ext cx="315722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1000" i="1" dirty="0"/>
              <a:t>Science</a:t>
            </a:r>
            <a:r>
              <a:rPr lang="en-US" altLang="zh-CN" sz="1000" i="1" dirty="0"/>
              <a:t>.</a:t>
            </a:r>
            <a:r>
              <a:rPr lang="zh-CN" altLang="en-US" sz="1000" i="1" dirty="0"/>
              <a:t> 339, 1328 (2013)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7645969" y="6470202"/>
            <a:ext cx="429641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1000" i="1" dirty="0"/>
              <a:t>Nature Methods</a:t>
            </a:r>
            <a:r>
              <a:rPr lang="en-US" altLang="zh-CN" sz="1000" i="1" dirty="0"/>
              <a:t>. </a:t>
            </a:r>
            <a:r>
              <a:rPr lang="zh-CN" altLang="en-US" sz="1000" i="1" dirty="0"/>
              <a:t>15, 715–722 (2018)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315" r="47601" b="61111"/>
          <a:stretch>
            <a:fillRect/>
          </a:stretch>
        </p:blipFill>
        <p:spPr>
          <a:xfrm>
            <a:off x="4218304" y="1797342"/>
            <a:ext cx="4108134" cy="23749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57425" t="1651" r="-235" b="63492"/>
          <a:stretch>
            <a:fillRect/>
          </a:stretch>
        </p:blipFill>
        <p:spPr>
          <a:xfrm>
            <a:off x="146572" y="1793806"/>
            <a:ext cx="3997495" cy="23748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矩形 16"/>
          <p:cNvSpPr/>
          <p:nvPr/>
        </p:nvSpPr>
        <p:spPr>
          <a:xfrm>
            <a:off x="4237005" y="5082628"/>
            <a:ext cx="4177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Trap weak and transient interaction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37005" y="4636352"/>
            <a:ext cx="4621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Biotin-Streptavidin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规避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问题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85" y="4329442"/>
            <a:ext cx="2828296" cy="11964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752" y="5377106"/>
            <a:ext cx="1450654" cy="6604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788345" y="4418463"/>
            <a:ext cx="1908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802552" y="4895297"/>
            <a:ext cx="1908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t>4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DDD8E2-2736-BF42-DE5F-14E736581A16}"/>
              </a:ext>
            </a:extLst>
          </p:cNvPr>
          <p:cNvSpPr/>
          <p:nvPr/>
        </p:nvSpPr>
        <p:spPr>
          <a:xfrm>
            <a:off x="4237005" y="5529917"/>
            <a:ext cx="5126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Not suitable for non-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transfectable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scenarios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09CBEA-6B63-B003-F2C0-97E58B15CF57}"/>
              </a:ext>
            </a:extLst>
          </p:cNvPr>
          <p:cNvSpPr txBox="1"/>
          <p:nvPr/>
        </p:nvSpPr>
        <p:spPr>
          <a:xfrm>
            <a:off x="4237005" y="5918899"/>
            <a:ext cx="5830442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Not suitable for specifically modified biomolecules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BD5C431-B47F-D494-9F30-E98BDBBA2406}"/>
              </a:ext>
            </a:extLst>
          </p:cNvPr>
          <p:cNvSpPr txBox="1"/>
          <p:nvPr/>
        </p:nvSpPr>
        <p:spPr>
          <a:xfrm>
            <a:off x="9377936" y="5536772"/>
            <a:ext cx="1908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❌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53E06E8-D7CB-0A30-E775-85B13B5D2AC5}"/>
              </a:ext>
            </a:extLst>
          </p:cNvPr>
          <p:cNvSpPr txBox="1"/>
          <p:nvPr/>
        </p:nvSpPr>
        <p:spPr>
          <a:xfrm>
            <a:off x="9952543" y="5918899"/>
            <a:ext cx="1908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7" grpId="0"/>
      <p:bldP spid="18" grpId="0"/>
      <p:bldP spid="25" grpId="0"/>
      <p:bldP spid="26" grpId="0"/>
      <p:bldP spid="4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897854" y="141577"/>
            <a:ext cx="6396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Proximity-tagging systems</a:t>
            </a:r>
            <a:endParaRPr lang="zh-CN" altLang="en-US" sz="36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65888" y="2438525"/>
            <a:ext cx="48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zh-CN" altLang="en-US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需要转染融合表达，不适用转染效率低的样本或者组织等</a:t>
            </a:r>
            <a:endParaRPr lang="en-US" altLang="zh-CN" sz="1600" dirty="0">
              <a:solidFill>
                <a:srgbClr val="3469A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 algn="just">
              <a:buAutoNum type="arabicPeriod"/>
            </a:pPr>
            <a:r>
              <a:rPr lang="zh-CN" altLang="en-US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不适用于所有分子</a:t>
            </a:r>
            <a:r>
              <a:rPr lang="en-US" altLang="zh-CN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例如特定修饰的生物分子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41" y="1087427"/>
            <a:ext cx="2583134" cy="10980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90" y="2575343"/>
            <a:ext cx="646331" cy="64633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194790" y="2713843"/>
            <a:ext cx="234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系统建立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813017" y="3657403"/>
            <a:ext cx="62579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是否可以结合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AP-MS </a:t>
            </a:r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邻近标记系统</a:t>
            </a:r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的两大优势力量</a:t>
            </a:r>
            <a:endParaRPr lang="en-US" altLang="zh-CN" dirty="0">
              <a:solidFill>
                <a:srgbClr val="3469A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建立一套适用于分子</a:t>
            </a:r>
            <a:r>
              <a:rPr lang="en-US" altLang="zh-CN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蛋白互作的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通用</a:t>
            </a:r>
            <a:r>
              <a:rPr lang="zh-CN" altLang="en-US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方法？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8F9DB6A-AB13-3C5D-7ED0-04C119DBD973}"/>
              </a:ext>
            </a:extLst>
          </p:cNvPr>
          <p:cNvGrpSpPr/>
          <p:nvPr/>
        </p:nvGrpSpPr>
        <p:grpSpPr>
          <a:xfrm>
            <a:off x="1772370" y="3817130"/>
            <a:ext cx="2908687" cy="1023318"/>
            <a:chOff x="922366" y="2217923"/>
            <a:chExt cx="4533194" cy="1553144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1E894687-A4E9-4D4D-F0B6-E3229737EF99}"/>
                </a:ext>
              </a:extLst>
            </p:cNvPr>
            <p:cNvSpPr/>
            <p:nvPr/>
          </p:nvSpPr>
          <p:spPr>
            <a:xfrm>
              <a:off x="2740930" y="2734235"/>
              <a:ext cx="2714630" cy="646331"/>
            </a:xfrm>
            <a:prstGeom prst="roundRect">
              <a:avLst/>
            </a:prstGeom>
            <a:solidFill>
              <a:srgbClr val="26709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Biomolecule</a:t>
              </a:r>
              <a:endPara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饼形 26">
              <a:extLst>
                <a:ext uri="{FF2B5EF4-FFF2-40B4-BE49-F238E27FC236}">
                  <a16:creationId xmlns:a16="http://schemas.microsoft.com/office/drawing/2014/main" id="{98B68AC3-843E-7779-99E2-0BE1258A4204}"/>
                </a:ext>
              </a:extLst>
            </p:cNvPr>
            <p:cNvSpPr/>
            <p:nvPr/>
          </p:nvSpPr>
          <p:spPr>
            <a:xfrm rot="13260000">
              <a:off x="2235452" y="2788658"/>
              <a:ext cx="514512" cy="537484"/>
            </a:xfrm>
            <a:prstGeom prst="pie">
              <a:avLst>
                <a:gd name="adj1" fmla="val 0"/>
                <a:gd name="adj2" fmla="val 16698809"/>
              </a:avLst>
            </a:prstGeom>
            <a:solidFill>
              <a:srgbClr val="B45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泪滴形 7">
              <a:extLst>
                <a:ext uri="{FF2B5EF4-FFF2-40B4-BE49-F238E27FC236}">
                  <a16:creationId xmlns:a16="http://schemas.microsoft.com/office/drawing/2014/main" id="{48DAA855-8BC1-AC00-1EBB-14FE424C0258}"/>
                </a:ext>
              </a:extLst>
            </p:cNvPr>
            <p:cNvSpPr/>
            <p:nvPr/>
          </p:nvSpPr>
          <p:spPr>
            <a:xfrm rot="2820000">
              <a:off x="2090996" y="2940785"/>
              <a:ext cx="230080" cy="227684"/>
            </a:xfrm>
            <a:prstGeom prst="teardrop">
              <a:avLst/>
            </a:prstGeom>
            <a:solidFill>
              <a:srgbClr val="536F8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FE69C66-B35C-0050-3C3D-BAD5D4D7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22366" y="2217923"/>
              <a:ext cx="1295250" cy="1553144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7420387-86DF-DDA3-0BC4-341AADDEBC1D}"/>
              </a:ext>
            </a:extLst>
          </p:cNvPr>
          <p:cNvSpPr txBox="1"/>
          <p:nvPr/>
        </p:nvSpPr>
        <p:spPr>
          <a:xfrm>
            <a:off x="975675" y="5023732"/>
            <a:ext cx="48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altLang="zh-CN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Wash </a:t>
            </a:r>
            <a:r>
              <a:rPr lang="zh-CN" altLang="en-US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相对</a:t>
            </a:r>
            <a:r>
              <a:rPr lang="en-US" altLang="zh-CN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tricking</a:t>
            </a:r>
            <a:r>
              <a:rPr lang="zh-CN" altLang="en-US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，考验操作</a:t>
            </a:r>
            <a:endParaRPr lang="en-US" altLang="zh-CN" sz="1600" dirty="0">
              <a:solidFill>
                <a:srgbClr val="3469A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 algn="just">
              <a:buAutoNum type="arabicPeriod"/>
            </a:pPr>
            <a:endParaRPr lang="en-US" altLang="zh-CN" sz="1600" dirty="0">
              <a:solidFill>
                <a:srgbClr val="3469A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 algn="just">
              <a:buAutoNum type="arabicPeriod"/>
            </a:pPr>
            <a:r>
              <a:rPr lang="zh-CN" altLang="en-US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很难捕捉</a:t>
            </a:r>
            <a:r>
              <a:rPr lang="en-US" altLang="zh-CN" sz="1600" dirty="0">
                <a:solidFill>
                  <a:srgbClr val="3469AA"/>
                </a:solidFill>
                <a:latin typeface="微软雅黑" panose="020B0503020204020204" charset="-122"/>
                <a:ea typeface="微软雅黑" panose="020B0503020204020204" charset="-122"/>
              </a:rPr>
              <a:t>weak and transient interaction</a:t>
            </a:r>
            <a:endParaRPr lang="zh-CN" altLang="en-US" sz="1600" dirty="0">
              <a:solidFill>
                <a:srgbClr val="3469A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 126"/>
          <p:cNvSpPr/>
          <p:nvPr/>
        </p:nvSpPr>
        <p:spPr>
          <a:xfrm>
            <a:off x="3257548" y="4429132"/>
            <a:ext cx="8852487" cy="2428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3257548" y="2786059"/>
            <a:ext cx="8852487" cy="16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3257550" y="571480"/>
            <a:ext cx="8852487" cy="22145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8236" y="80841"/>
            <a:ext cx="177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prstClr val="black"/>
                </a:solidFill>
                <a:latin typeface="Helvetica" pitchFamily="2" charset="0"/>
              </a:rPr>
              <a:t>Pupylation</a:t>
            </a:r>
            <a:endParaRPr lang="zh-CN" altLang="en-US" sz="20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0" name="流程图: 联系 9"/>
          <p:cNvSpPr/>
          <p:nvPr/>
        </p:nvSpPr>
        <p:spPr>
          <a:xfrm>
            <a:off x="4179198" y="792000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6984" y="835208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Helvetica" pitchFamily="2" charset="0"/>
              </a:rPr>
              <a:t>Pup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4174" y="85723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Gln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3" name="等于号 12"/>
          <p:cNvSpPr/>
          <p:nvPr/>
        </p:nvSpPr>
        <p:spPr>
          <a:xfrm rot="8506671" flipV="1">
            <a:off x="5637680" y="700127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198" y="612001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08620" y="1044000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35198" y="1044001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Helvetica" pitchFamily="2" charset="0"/>
              </a:rPr>
              <a:t>NH</a:t>
            </a:r>
            <a:r>
              <a:rPr lang="en-US" altLang="zh-CN" sz="1200" baseline="-25000" dirty="0">
                <a:solidFill>
                  <a:prstClr val="black"/>
                </a:solidFill>
                <a:latin typeface="Helvetica" pitchFamily="2" charset="0"/>
              </a:rPr>
              <a:t>2</a:t>
            </a:r>
            <a:endParaRPr lang="zh-CN" altLang="en-US" sz="1200" baseline="-25000" dirty="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4773867" y="1501175"/>
            <a:ext cx="90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5279992" y="1797753"/>
            <a:ext cx="522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NH</a:t>
            </a:r>
            <a:r>
              <a:rPr lang="en-US" altLang="zh-CN" sz="1200" b="1" baseline="-25000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4</a:t>
            </a:r>
            <a:r>
              <a:rPr lang="en-US" altLang="zh-CN" sz="1200" b="1" baseline="30000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+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4292" y="1328366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H</a:t>
            </a:r>
            <a:r>
              <a:rPr lang="en-US" altLang="zh-CN" sz="1200" b="1" baseline="-25000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2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O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454240" y="1567678"/>
            <a:ext cx="540000" cy="25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err="1">
                <a:solidFill>
                  <a:prstClr val="white"/>
                </a:solidFill>
                <a:latin typeface="Helvetica" pitchFamily="2" charset="0"/>
              </a:rPr>
              <a:t>Dop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1341" y="1819679"/>
            <a:ext cx="481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ATP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30" name="流程图: 联系 29"/>
          <p:cNvSpPr/>
          <p:nvPr/>
        </p:nvSpPr>
        <p:spPr>
          <a:xfrm>
            <a:off x="4195496" y="2305001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53282" y="2348209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Helvetica" pitchFamily="2" charset="0"/>
              </a:rPr>
              <a:t>Pup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10472" y="2370234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Glu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33" name="等于号 32"/>
          <p:cNvSpPr/>
          <p:nvPr/>
        </p:nvSpPr>
        <p:spPr>
          <a:xfrm rot="8506671" flipV="1">
            <a:off x="5653978" y="2213128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51496" y="2125002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724918" y="2557001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51496" y="2557002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r>
              <a:rPr lang="en-US" altLang="zh-CN" sz="1200" b="1" baseline="30000" dirty="0">
                <a:solidFill>
                  <a:prstClr val="black"/>
                </a:solidFill>
                <a:latin typeface="Helvetica" pitchFamily="2" charset="0"/>
              </a:rPr>
              <a:t>-</a:t>
            </a:r>
            <a:endParaRPr lang="zh-CN" altLang="en-US" sz="1200" b="1" baseline="30000" dirty="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4773867" y="3072810"/>
            <a:ext cx="902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5279992" y="2891249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ATP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79992" y="3380629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ADP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454240" y="3139314"/>
            <a:ext cx="61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Helvetica" pitchFamily="2" charset="0"/>
              </a:rPr>
              <a:t>PafA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43" name="流程图: 联系 42"/>
          <p:cNvSpPr/>
          <p:nvPr/>
        </p:nvSpPr>
        <p:spPr>
          <a:xfrm>
            <a:off x="4179198" y="3852570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36984" y="3895778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Helvetica" pitchFamily="2" charset="0"/>
              </a:rPr>
              <a:t>Pup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4174" y="391780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Glu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6" name="等于号 45"/>
          <p:cNvSpPr/>
          <p:nvPr/>
        </p:nvSpPr>
        <p:spPr>
          <a:xfrm rot="8506671" flipV="1">
            <a:off x="5637680" y="3760697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35198" y="3672571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5708620" y="4104570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851496" y="4114447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r>
              <a:rPr lang="en-US" altLang="zh-CN" sz="16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6137248" y="4176000"/>
            <a:ext cx="216000" cy="2160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black"/>
                </a:solidFill>
              </a:rPr>
              <a:t>P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4773868" y="4742578"/>
            <a:ext cx="902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5417166" y="4614514"/>
            <a:ext cx="9360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Substrate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17168" y="5080828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Pi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53678" y="4853826"/>
            <a:ext cx="61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Helvetica" pitchFamily="2" charset="0"/>
              </a:rPr>
              <a:t>PafA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55" name="流程图: 联系 54"/>
          <p:cNvSpPr/>
          <p:nvPr/>
        </p:nvSpPr>
        <p:spPr>
          <a:xfrm>
            <a:off x="4179198" y="5567082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36984" y="5610290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Helvetica" pitchFamily="2" charset="0"/>
              </a:rPr>
              <a:t>Pup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94174" y="5632315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Glu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8" name="等于号 57"/>
          <p:cNvSpPr/>
          <p:nvPr/>
        </p:nvSpPr>
        <p:spPr>
          <a:xfrm rot="8506671" flipV="1">
            <a:off x="5637680" y="5475209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35198" y="5387083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5708620" y="5819082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5828663" y="5828959"/>
            <a:ext cx="443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NH</a:t>
            </a:r>
            <a:br>
              <a:rPr lang="en-US" altLang="zh-CN" sz="1200" b="1" baseline="-25000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</a:b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   I</a:t>
            </a:r>
          </a:p>
          <a:p>
            <a:pPr>
              <a:lnSpc>
                <a:spcPts val="12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Lys</a:t>
            </a:r>
          </a:p>
          <a:p>
            <a:pPr>
              <a:lnSpc>
                <a:spcPts val="12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   I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69566" y="6463149"/>
            <a:ext cx="9360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Substrate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70" name="流程图: 联系 69"/>
          <p:cNvSpPr/>
          <p:nvPr/>
        </p:nvSpPr>
        <p:spPr>
          <a:xfrm>
            <a:off x="9291648" y="751480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320872" y="794688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Helvetica" pitchFamily="2" charset="0"/>
              </a:rPr>
              <a:t>Ub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06624" y="81671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Gly-Gly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           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73" name="等于号 72"/>
          <p:cNvSpPr/>
          <p:nvPr/>
        </p:nvSpPr>
        <p:spPr>
          <a:xfrm rot="8506671" flipV="1">
            <a:off x="10909304" y="659607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106822" y="571481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75" name="直接连接符 74"/>
          <p:cNvCxnSpPr/>
          <p:nvPr/>
        </p:nvCxnSpPr>
        <p:spPr>
          <a:xfrm>
            <a:off x="10980244" y="1003480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064608" y="1003481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r>
              <a:rPr lang="en-US" altLang="zh-CN" sz="1200" b="1" baseline="30000" dirty="0">
                <a:solidFill>
                  <a:prstClr val="black"/>
                </a:solidFill>
                <a:latin typeface="Helvetica" pitchFamily="2" charset="0"/>
              </a:rPr>
              <a:t>-</a:t>
            </a:r>
            <a:endParaRPr lang="zh-CN" altLang="en-US" sz="1200" b="1" baseline="300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10392442" y="900000"/>
            <a:ext cx="357190" cy="108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8" name="Picture 10"/>
          <p:cNvPicPr preferRelativeResize="0"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5400000">
            <a:off x="9753467" y="1353333"/>
            <a:ext cx="756000" cy="62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等于号 78"/>
          <p:cNvSpPr/>
          <p:nvPr/>
        </p:nvSpPr>
        <p:spPr>
          <a:xfrm rot="8506671" flipV="1">
            <a:off x="10909304" y="1593682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106822" y="1505556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10980244" y="1937555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1106822" y="1937556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r>
              <a:rPr lang="en-US" altLang="zh-CN" sz="1200" b="1" baseline="30000" dirty="0">
                <a:solidFill>
                  <a:prstClr val="black"/>
                </a:solidFill>
                <a:latin typeface="Helvetica" pitchFamily="2" charset="0"/>
              </a:rPr>
              <a:t>-</a:t>
            </a:r>
            <a:endParaRPr lang="zh-CN" altLang="en-US" sz="1200" b="1" baseline="300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10392442" y="1834075"/>
            <a:ext cx="357190" cy="108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701798" y="1764001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-C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9392311" y="1428737"/>
            <a:ext cx="601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USPs</a:t>
            </a:r>
          </a:p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UCHs</a:t>
            </a:r>
            <a:endParaRPr lang="zh-CN" altLang="en-US" sz="11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86" name="流程图: 联系 85"/>
          <p:cNvSpPr/>
          <p:nvPr/>
        </p:nvSpPr>
        <p:spPr>
          <a:xfrm>
            <a:off x="9291648" y="2247182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320872" y="2290390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Helvetica" pitchFamily="2" charset="0"/>
              </a:rPr>
              <a:t>Ub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606624" y="2312415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93" name="等于号 92"/>
          <p:cNvSpPr/>
          <p:nvPr/>
        </p:nvSpPr>
        <p:spPr>
          <a:xfrm rot="8506671" flipV="1">
            <a:off x="10480676" y="2159805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678194" y="2071679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10551616" y="2503678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0678194" y="2503679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r>
              <a:rPr lang="en-US" altLang="zh-CN" sz="1200" b="1" baseline="30000" dirty="0">
                <a:solidFill>
                  <a:prstClr val="black"/>
                </a:solidFill>
                <a:latin typeface="Helvetica" pitchFamily="2" charset="0"/>
              </a:rPr>
              <a:t>-</a:t>
            </a:r>
            <a:endParaRPr lang="zh-CN" altLang="en-US" sz="1200" b="1" baseline="30000" dirty="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9711937" y="3039058"/>
            <a:ext cx="902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Box 97"/>
          <p:cNvSpPr txBox="1"/>
          <p:nvPr/>
        </p:nvSpPr>
        <p:spPr>
          <a:xfrm>
            <a:off x="10218062" y="2857497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ATP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218062" y="3346877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PPi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9392310" y="3105562"/>
            <a:ext cx="61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Helvetica" pitchFamily="2" charset="0"/>
              </a:rPr>
              <a:t>E1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01" name="流程图: 联系 100"/>
          <p:cNvSpPr/>
          <p:nvPr/>
        </p:nvSpPr>
        <p:spPr>
          <a:xfrm>
            <a:off x="9291648" y="3818818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320872" y="3862026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Helvetica" pitchFamily="2" charset="0"/>
              </a:rPr>
              <a:t>Ub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606624" y="3884051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04" name="等于号 103"/>
          <p:cNvSpPr/>
          <p:nvPr/>
        </p:nvSpPr>
        <p:spPr>
          <a:xfrm rot="8506671" flipV="1">
            <a:off x="10480676" y="3731441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678194" y="3643315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106" name="直接连接符 105"/>
          <p:cNvCxnSpPr/>
          <p:nvPr/>
        </p:nvCxnSpPr>
        <p:spPr>
          <a:xfrm>
            <a:off x="10551616" y="4075314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0678194" y="407531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r>
              <a:rPr lang="en-US" altLang="zh-CN" b="1" dirty="0">
                <a:solidFill>
                  <a:prstClr val="black"/>
                </a:solidFill>
                <a:latin typeface="Helvetica" pitchFamily="2" charset="0"/>
              </a:rPr>
              <a:t>~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AMP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9712500" y="4753570"/>
            <a:ext cx="902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TextBox 108"/>
          <p:cNvSpPr txBox="1"/>
          <p:nvPr/>
        </p:nvSpPr>
        <p:spPr>
          <a:xfrm>
            <a:off x="10355798" y="4625506"/>
            <a:ext cx="9360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Substrate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386742" y="5054134"/>
            <a:ext cx="72008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AMP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9392310" y="4793380"/>
            <a:ext cx="61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Helvetica" pitchFamily="2" charset="0"/>
              </a:rPr>
              <a:t>E2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9392310" y="4500570"/>
            <a:ext cx="61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Helvetica" pitchFamily="2" charset="0"/>
              </a:rPr>
              <a:t>E1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9392310" y="5105826"/>
            <a:ext cx="61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Helvetica" pitchFamily="2" charset="0"/>
              </a:rPr>
              <a:t>E3</a:t>
            </a:r>
            <a:endParaRPr lang="zh-CN" altLang="en-US" sz="14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14" name="流程图: 联系 113"/>
          <p:cNvSpPr/>
          <p:nvPr/>
        </p:nvSpPr>
        <p:spPr>
          <a:xfrm>
            <a:off x="9291648" y="5589254"/>
            <a:ext cx="432000" cy="396000"/>
          </a:xfrm>
          <a:prstGeom prst="flowChartConnector">
            <a:avLst/>
          </a:prstGeom>
          <a:solidFill>
            <a:srgbClr val="FF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320872" y="5632462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  <a:latin typeface="Helvetica" pitchFamily="2" charset="0"/>
              </a:rPr>
              <a:t>Ub</a:t>
            </a:r>
            <a:endParaRPr lang="zh-CN" alt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606624" y="5654487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</a:t>
            </a:r>
            <a:r>
              <a:rPr lang="en-US" altLang="zh-CN" sz="1200" b="1" dirty="0" err="1">
                <a:solidFill>
                  <a:prstClr val="black"/>
                </a:solidFill>
                <a:latin typeface="Helvetica" pitchFamily="2" charset="0"/>
              </a:rPr>
              <a:t>Gly</a:t>
            </a: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-C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17" name="等于号 116"/>
          <p:cNvSpPr/>
          <p:nvPr/>
        </p:nvSpPr>
        <p:spPr>
          <a:xfrm rot="8506671" flipV="1">
            <a:off x="10480676" y="5501877"/>
            <a:ext cx="301716" cy="337075"/>
          </a:xfrm>
          <a:prstGeom prst="mathEqual">
            <a:avLst>
              <a:gd name="adj1" fmla="val 4788"/>
              <a:gd name="adj2" fmla="val 89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678194" y="5413751"/>
            <a:ext cx="14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</a:rPr>
              <a:t>O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cxnSp>
        <p:nvCxnSpPr>
          <p:cNvPr id="119" name="直接连接符 118"/>
          <p:cNvCxnSpPr/>
          <p:nvPr/>
        </p:nvCxnSpPr>
        <p:spPr>
          <a:xfrm>
            <a:off x="10551616" y="5786454"/>
            <a:ext cx="180000" cy="10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矩形 121"/>
          <p:cNvSpPr/>
          <p:nvPr/>
        </p:nvSpPr>
        <p:spPr>
          <a:xfrm>
            <a:off x="10722977" y="5808473"/>
            <a:ext cx="443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NH</a:t>
            </a:r>
            <a:br>
              <a:rPr lang="en-US" altLang="zh-CN" sz="1200" b="1" baseline="-25000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</a:b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   I</a:t>
            </a:r>
          </a:p>
          <a:p>
            <a:pPr>
              <a:lnSpc>
                <a:spcPts val="12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Lys</a:t>
            </a:r>
          </a:p>
          <a:p>
            <a:pPr>
              <a:lnSpc>
                <a:spcPts val="12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   I</a:t>
            </a:r>
            <a:endParaRPr lang="zh-CN" altLang="en-US" sz="12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0463880" y="6442663"/>
            <a:ext cx="9360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Helvetica" pitchFamily="2" charset="0"/>
                <a:cs typeface="Times New Roman" pitchFamily="18" charset="0"/>
              </a:rPr>
              <a:t>Substrate</a:t>
            </a:r>
            <a:endParaRPr lang="zh-CN" altLang="en-US" sz="1400" b="1" dirty="0">
              <a:solidFill>
                <a:prstClr val="black"/>
              </a:solidFill>
              <a:latin typeface="Helvetica" pitchFamily="2" charset="0"/>
              <a:cs typeface="Times New Roman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214359" y="77986"/>
            <a:ext cx="2344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prstClr val="black"/>
                </a:solidFill>
                <a:latin typeface="Helvetica" pitchFamily="2" charset="0"/>
              </a:rPr>
              <a:t>Ubiquitination</a:t>
            </a:r>
            <a:endParaRPr lang="zh-CN" altLang="en-US" sz="2000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719880" y="128586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Helvetica" pitchFamily="2" charset="0"/>
              </a:rPr>
              <a:t>Preparation of tag</a:t>
            </a:r>
            <a:endParaRPr lang="zh-CN" altLang="en-US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719880" y="335756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Helvetica" pitchFamily="2" charset="0"/>
              </a:rPr>
              <a:t>Activation</a:t>
            </a:r>
            <a:endParaRPr lang="zh-CN" altLang="en-US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577004" y="550070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Helvetica" pitchFamily="2" charset="0"/>
              </a:rPr>
              <a:t>Ligation to substrate</a:t>
            </a:r>
            <a:endParaRPr lang="zh-CN" altLang="en-US" b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95BD37-C005-97D7-F57F-D751416D86A9}"/>
              </a:ext>
            </a:extLst>
          </p:cNvPr>
          <p:cNvSpPr txBox="1"/>
          <p:nvPr/>
        </p:nvSpPr>
        <p:spPr>
          <a:xfrm>
            <a:off x="246137" y="900000"/>
            <a:ext cx="25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prstClr val="black"/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altLang="zh-CN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PafA</a:t>
            </a:r>
            <a:r>
              <a:rPr lang="en-US" altLang="zh-CN" sz="1800" dirty="0" err="1"/>
              <a:t>~</a:t>
            </a:r>
            <a:r>
              <a:rPr lang="en-US" altLang="zh-CN" sz="1800" dirty="0" err="1">
                <a:solidFill>
                  <a:srgbClr val="BB399B"/>
                </a:solidFill>
              </a:rPr>
              <a:t>Pup</a:t>
            </a:r>
            <a:r>
              <a:rPr lang="en-US" altLang="zh-CN" sz="1800" dirty="0"/>
              <a:t> Complex</a:t>
            </a:r>
            <a:endParaRPr lang="zh-CN" altLang="en-US" sz="1800" dirty="0"/>
          </a:p>
        </p:txBody>
      </p:sp>
      <p:pic>
        <p:nvPicPr>
          <p:cNvPr id="3" name="图片 2" descr="卡通人物&#10;&#10;中度可信度描述已自动生成">
            <a:extLst>
              <a:ext uri="{FF2B5EF4-FFF2-40B4-BE49-F238E27FC236}">
                <a16:creationId xmlns:a16="http://schemas.microsoft.com/office/drawing/2014/main" id="{EEA2195B-D306-9A47-9EAE-99C2584BBC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r="19972"/>
          <a:stretch/>
        </p:blipFill>
        <p:spPr>
          <a:xfrm>
            <a:off x="263971" y="1444299"/>
            <a:ext cx="2560596" cy="2199016"/>
          </a:xfrm>
          <a:prstGeom prst="rect">
            <a:avLst/>
          </a:prstGeom>
        </p:spPr>
      </p:pic>
      <p:pic>
        <p:nvPicPr>
          <p:cNvPr id="6" name="图片 5" descr="卡通人物&#10;&#10;中度可信度描述已自动生成">
            <a:extLst>
              <a:ext uri="{FF2B5EF4-FFF2-40B4-BE49-F238E27FC236}">
                <a16:creationId xmlns:a16="http://schemas.microsoft.com/office/drawing/2014/main" id="{917A4126-7BAD-85BB-0BA8-521E7E2873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6" r="24193"/>
          <a:stretch/>
        </p:blipFill>
        <p:spPr>
          <a:xfrm>
            <a:off x="290150" y="3870484"/>
            <a:ext cx="2458804" cy="240586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E3614A6-BBF4-4AB2-CDDC-9375308B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B2ECA-53BE-4867-B790-5DAE89E0CF34}" type="slidenum">
              <a:rPr lang="zh-CN" altLang="en-US" smtClean="0"/>
              <a:t>6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7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弧形 269">
            <a:extLst>
              <a:ext uri="{FF2B5EF4-FFF2-40B4-BE49-F238E27FC236}">
                <a16:creationId xmlns:a16="http://schemas.microsoft.com/office/drawing/2014/main" id="{921D418D-C68D-EAC7-A7E7-5D40C722834C}"/>
              </a:ext>
            </a:extLst>
          </p:cNvPr>
          <p:cNvSpPr/>
          <p:nvPr/>
        </p:nvSpPr>
        <p:spPr>
          <a:xfrm rot="7468000">
            <a:off x="2537524" y="4180700"/>
            <a:ext cx="433578" cy="409651"/>
          </a:xfrm>
          <a:prstGeom prst="arc">
            <a:avLst>
              <a:gd name="adj1" fmla="val 9928325"/>
              <a:gd name="adj2" fmla="val 0"/>
            </a:avLst>
          </a:prstGeom>
          <a:ln w="22225">
            <a:solidFill>
              <a:srgbClr val="288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" name="任意多边形: 形状 257">
            <a:extLst>
              <a:ext uri="{FF2B5EF4-FFF2-40B4-BE49-F238E27FC236}">
                <a16:creationId xmlns:a16="http://schemas.microsoft.com/office/drawing/2014/main" id="{C1ABAB8A-494C-B5E0-4094-9CA9585BA1EF}"/>
              </a:ext>
            </a:extLst>
          </p:cNvPr>
          <p:cNvSpPr/>
          <p:nvPr/>
        </p:nvSpPr>
        <p:spPr>
          <a:xfrm>
            <a:off x="2616918" y="5457053"/>
            <a:ext cx="461373" cy="281181"/>
          </a:xfrm>
          <a:custGeom>
            <a:avLst/>
            <a:gdLst>
              <a:gd name="connsiteX0" fmla="*/ 0 w 461373"/>
              <a:gd name="connsiteY0" fmla="*/ 185931 h 281181"/>
              <a:gd name="connsiteX1" fmla="*/ 319087 w 461373"/>
              <a:gd name="connsiteY1" fmla="*/ 194 h 281181"/>
              <a:gd name="connsiteX2" fmla="*/ 457200 w 461373"/>
              <a:gd name="connsiteY2" fmla="*/ 152594 h 281181"/>
              <a:gd name="connsiteX3" fmla="*/ 395287 w 461373"/>
              <a:gd name="connsiteY3" fmla="*/ 257369 h 281181"/>
              <a:gd name="connsiteX4" fmla="*/ 100012 w 461373"/>
              <a:gd name="connsiteY4" fmla="*/ 281181 h 28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73" h="281181">
                <a:moveTo>
                  <a:pt x="0" y="185931"/>
                </a:moveTo>
                <a:cubicBezTo>
                  <a:pt x="121443" y="95840"/>
                  <a:pt x="242887" y="5750"/>
                  <a:pt x="319087" y="194"/>
                </a:cubicBezTo>
                <a:cubicBezTo>
                  <a:pt x="395287" y="-5362"/>
                  <a:pt x="444500" y="109731"/>
                  <a:pt x="457200" y="152594"/>
                </a:cubicBezTo>
                <a:cubicBezTo>
                  <a:pt x="469900" y="195457"/>
                  <a:pt x="454818" y="235938"/>
                  <a:pt x="395287" y="257369"/>
                </a:cubicBezTo>
                <a:cubicBezTo>
                  <a:pt x="335756" y="278800"/>
                  <a:pt x="157956" y="275625"/>
                  <a:pt x="100012" y="281181"/>
                </a:cubicBezTo>
              </a:path>
            </a:pathLst>
          </a:custGeom>
          <a:noFill/>
          <a:ln w="22225">
            <a:solidFill>
              <a:srgbClr val="288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7" name="内容占位符 4">
            <a:extLst>
              <a:ext uri="{FF2B5EF4-FFF2-40B4-BE49-F238E27FC236}">
                <a16:creationId xmlns:a16="http://schemas.microsoft.com/office/drawing/2014/main" id="{5BF4E6D9-F7C7-C713-28C7-3169FDDE0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/>
          <a:stretch/>
        </p:blipFill>
        <p:spPr>
          <a:xfrm>
            <a:off x="4343667" y="1362985"/>
            <a:ext cx="6630930" cy="5310873"/>
          </a:xfrm>
          <a:prstGeom prst="rect">
            <a:avLst/>
          </a:prstGeom>
        </p:spPr>
      </p:pic>
      <p:sp>
        <p:nvSpPr>
          <p:cNvPr id="208" name="文本框 207">
            <a:extLst>
              <a:ext uri="{FF2B5EF4-FFF2-40B4-BE49-F238E27FC236}">
                <a16:creationId xmlns:a16="http://schemas.microsoft.com/office/drawing/2014/main" id="{887062DA-584B-DABC-0547-0DE137E116CB}"/>
              </a:ext>
            </a:extLst>
          </p:cNvPr>
          <p:cNvSpPr txBox="1"/>
          <p:nvPr/>
        </p:nvSpPr>
        <p:spPr>
          <a:xfrm>
            <a:off x="4972583" y="3346302"/>
            <a:ext cx="4087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0.0</a:t>
            </a:r>
            <a:endParaRPr lang="zh-CN" altLang="en-US" sz="700" dirty="0"/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B04A7701-97C1-0F58-5841-147FB2C2124D}"/>
              </a:ext>
            </a:extLst>
          </p:cNvPr>
          <p:cNvSpPr txBox="1"/>
          <p:nvPr/>
        </p:nvSpPr>
        <p:spPr>
          <a:xfrm>
            <a:off x="4972584" y="2515934"/>
            <a:ext cx="4087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0.5</a:t>
            </a:r>
            <a:endParaRPr lang="zh-CN" altLang="en-US" sz="700" dirty="0"/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198EC28F-C17E-4F56-9700-084F465C016B}"/>
              </a:ext>
            </a:extLst>
          </p:cNvPr>
          <p:cNvSpPr txBox="1"/>
          <p:nvPr/>
        </p:nvSpPr>
        <p:spPr>
          <a:xfrm>
            <a:off x="4940373" y="1695548"/>
            <a:ext cx="4087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1.0</a:t>
            </a:r>
            <a:endParaRPr lang="zh-CN" altLang="en-US" sz="700" dirty="0"/>
          </a:p>
        </p:txBody>
      </p:sp>
      <p:sp>
        <p:nvSpPr>
          <p:cNvPr id="211" name="文本框 210">
            <a:extLst>
              <a:ext uri="{FF2B5EF4-FFF2-40B4-BE49-F238E27FC236}">
                <a16:creationId xmlns:a16="http://schemas.microsoft.com/office/drawing/2014/main" id="{E5C1554E-01C5-206D-264E-62FAB7418E79}"/>
              </a:ext>
            </a:extLst>
          </p:cNvPr>
          <p:cNvSpPr txBox="1"/>
          <p:nvPr/>
        </p:nvSpPr>
        <p:spPr>
          <a:xfrm>
            <a:off x="5149287" y="3589200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1000</a:t>
            </a:r>
            <a:endParaRPr lang="zh-CN" altLang="en-US" sz="700" dirty="0"/>
          </a:p>
        </p:txBody>
      </p:sp>
      <p:sp>
        <p:nvSpPr>
          <p:cNvPr id="212" name="文本框 211">
            <a:extLst>
              <a:ext uri="{FF2B5EF4-FFF2-40B4-BE49-F238E27FC236}">
                <a16:creationId xmlns:a16="http://schemas.microsoft.com/office/drawing/2014/main" id="{1BB4641F-BA5B-2648-C52D-3AD74FA11532}"/>
              </a:ext>
            </a:extLst>
          </p:cNvPr>
          <p:cNvSpPr txBox="1"/>
          <p:nvPr/>
        </p:nvSpPr>
        <p:spPr>
          <a:xfrm>
            <a:off x="6328999" y="3576441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1500</a:t>
            </a:r>
            <a:endParaRPr lang="zh-CN" altLang="en-US" sz="700" dirty="0"/>
          </a:p>
        </p:txBody>
      </p:sp>
      <p:sp>
        <p:nvSpPr>
          <p:cNvPr id="213" name="文本框 212">
            <a:extLst>
              <a:ext uri="{FF2B5EF4-FFF2-40B4-BE49-F238E27FC236}">
                <a16:creationId xmlns:a16="http://schemas.microsoft.com/office/drawing/2014/main" id="{BCE9B891-D887-8C82-9B77-5967E813848D}"/>
              </a:ext>
            </a:extLst>
          </p:cNvPr>
          <p:cNvSpPr txBox="1"/>
          <p:nvPr/>
        </p:nvSpPr>
        <p:spPr>
          <a:xfrm>
            <a:off x="7508711" y="3595579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2000</a:t>
            </a:r>
            <a:endParaRPr lang="zh-CN" altLang="en-US" sz="700" dirty="0"/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89A9B727-2C13-8464-A9A8-19439D219C2E}"/>
              </a:ext>
            </a:extLst>
          </p:cNvPr>
          <p:cNvSpPr txBox="1"/>
          <p:nvPr/>
        </p:nvSpPr>
        <p:spPr>
          <a:xfrm>
            <a:off x="8686176" y="3596450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2500</a:t>
            </a:r>
            <a:endParaRPr lang="zh-CN" altLang="en-US" sz="700" dirty="0"/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AC2053D6-AFA3-44EC-126A-8693F1E90577}"/>
              </a:ext>
            </a:extLst>
          </p:cNvPr>
          <p:cNvSpPr txBox="1"/>
          <p:nvPr/>
        </p:nvSpPr>
        <p:spPr>
          <a:xfrm>
            <a:off x="9799057" y="3572321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3000</a:t>
            </a:r>
            <a:endParaRPr lang="zh-CN" altLang="en-US" sz="700" dirty="0"/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06DEF040-7BD9-12B8-035A-0C3897A5026F}"/>
              </a:ext>
            </a:extLst>
          </p:cNvPr>
          <p:cNvSpPr txBox="1"/>
          <p:nvPr/>
        </p:nvSpPr>
        <p:spPr>
          <a:xfrm rot="16200000">
            <a:off x="4220719" y="2528595"/>
            <a:ext cx="126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Relative intensity</a:t>
            </a:r>
            <a:endParaRPr lang="zh-CN" altLang="en-US" sz="1000" dirty="0"/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60223566-7F4F-9C8C-A141-47F760C4BB24}"/>
              </a:ext>
            </a:extLst>
          </p:cNvPr>
          <p:cNvSpPr txBox="1"/>
          <p:nvPr/>
        </p:nvSpPr>
        <p:spPr>
          <a:xfrm>
            <a:off x="4960681" y="5760227"/>
            <a:ext cx="4087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0.0</a:t>
            </a:r>
            <a:endParaRPr lang="zh-CN" altLang="en-US" sz="700" dirty="0"/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E5F5D0F6-91BA-A2DF-B998-D7D48CEA4E98}"/>
              </a:ext>
            </a:extLst>
          </p:cNvPr>
          <p:cNvSpPr txBox="1"/>
          <p:nvPr/>
        </p:nvSpPr>
        <p:spPr>
          <a:xfrm>
            <a:off x="4972581" y="4926494"/>
            <a:ext cx="4087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0.5</a:t>
            </a:r>
            <a:endParaRPr lang="zh-CN" altLang="en-US" sz="700" dirty="0"/>
          </a:p>
        </p:txBody>
      </p:sp>
      <p:sp>
        <p:nvSpPr>
          <p:cNvPr id="219" name="文本框 218">
            <a:extLst>
              <a:ext uri="{FF2B5EF4-FFF2-40B4-BE49-F238E27FC236}">
                <a16:creationId xmlns:a16="http://schemas.microsoft.com/office/drawing/2014/main" id="{FB13DF8D-59B0-C3F7-FBB5-E4789E4C39A7}"/>
              </a:ext>
            </a:extLst>
          </p:cNvPr>
          <p:cNvSpPr txBox="1"/>
          <p:nvPr/>
        </p:nvSpPr>
        <p:spPr>
          <a:xfrm>
            <a:off x="4972582" y="4062040"/>
            <a:ext cx="4087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1.0</a:t>
            </a:r>
            <a:endParaRPr lang="zh-CN" altLang="en-US" sz="700" dirty="0"/>
          </a:p>
        </p:txBody>
      </p:sp>
      <p:sp>
        <p:nvSpPr>
          <p:cNvPr id="220" name="文本框 219">
            <a:extLst>
              <a:ext uri="{FF2B5EF4-FFF2-40B4-BE49-F238E27FC236}">
                <a16:creationId xmlns:a16="http://schemas.microsoft.com/office/drawing/2014/main" id="{6A7303C3-4914-920C-A420-EE1E177466E8}"/>
              </a:ext>
            </a:extLst>
          </p:cNvPr>
          <p:cNvSpPr txBox="1"/>
          <p:nvPr/>
        </p:nvSpPr>
        <p:spPr>
          <a:xfrm>
            <a:off x="5103608" y="6011882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1000</a:t>
            </a:r>
            <a:endParaRPr lang="zh-CN" altLang="en-US" sz="700" dirty="0"/>
          </a:p>
        </p:txBody>
      </p:sp>
      <p:sp>
        <p:nvSpPr>
          <p:cNvPr id="221" name="文本框 220">
            <a:extLst>
              <a:ext uri="{FF2B5EF4-FFF2-40B4-BE49-F238E27FC236}">
                <a16:creationId xmlns:a16="http://schemas.microsoft.com/office/drawing/2014/main" id="{56C2D1C6-2D90-D8F9-0FFA-21C6AAE54C4F}"/>
              </a:ext>
            </a:extLst>
          </p:cNvPr>
          <p:cNvSpPr txBox="1"/>
          <p:nvPr/>
        </p:nvSpPr>
        <p:spPr>
          <a:xfrm>
            <a:off x="6319989" y="6000231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1500</a:t>
            </a:r>
            <a:endParaRPr lang="zh-CN" altLang="en-US" sz="700" dirty="0"/>
          </a:p>
        </p:txBody>
      </p:sp>
      <p:sp>
        <p:nvSpPr>
          <p:cNvPr id="222" name="文本框 221">
            <a:extLst>
              <a:ext uri="{FF2B5EF4-FFF2-40B4-BE49-F238E27FC236}">
                <a16:creationId xmlns:a16="http://schemas.microsoft.com/office/drawing/2014/main" id="{D07F5C5D-7E65-D3ED-6749-F3E8F381B48D}"/>
              </a:ext>
            </a:extLst>
          </p:cNvPr>
          <p:cNvSpPr txBox="1"/>
          <p:nvPr/>
        </p:nvSpPr>
        <p:spPr>
          <a:xfrm>
            <a:off x="7465016" y="5999312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2000</a:t>
            </a:r>
            <a:endParaRPr lang="zh-CN" altLang="en-US" sz="700" dirty="0"/>
          </a:p>
        </p:txBody>
      </p:sp>
      <p:sp>
        <p:nvSpPr>
          <p:cNvPr id="223" name="文本框 222">
            <a:extLst>
              <a:ext uri="{FF2B5EF4-FFF2-40B4-BE49-F238E27FC236}">
                <a16:creationId xmlns:a16="http://schemas.microsoft.com/office/drawing/2014/main" id="{AE28DFE3-F281-2706-54EC-57107F6EB43C}"/>
              </a:ext>
            </a:extLst>
          </p:cNvPr>
          <p:cNvSpPr txBox="1"/>
          <p:nvPr/>
        </p:nvSpPr>
        <p:spPr>
          <a:xfrm>
            <a:off x="8625696" y="5989971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2500</a:t>
            </a:r>
            <a:endParaRPr lang="zh-CN" altLang="en-US" sz="700" dirty="0"/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FD31D7A4-281E-8BF3-9A2B-141A3172527B}"/>
              </a:ext>
            </a:extLst>
          </p:cNvPr>
          <p:cNvSpPr txBox="1"/>
          <p:nvPr/>
        </p:nvSpPr>
        <p:spPr>
          <a:xfrm>
            <a:off x="9770723" y="5989970"/>
            <a:ext cx="5554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3000</a:t>
            </a:r>
            <a:endParaRPr lang="zh-CN" altLang="en-US" sz="700" dirty="0"/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id="{B1762773-FECE-0885-1D6C-553AB85D5678}"/>
              </a:ext>
            </a:extLst>
          </p:cNvPr>
          <p:cNvSpPr txBox="1"/>
          <p:nvPr/>
        </p:nvSpPr>
        <p:spPr>
          <a:xfrm rot="16200000">
            <a:off x="4220719" y="4812964"/>
            <a:ext cx="1265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Relative intensity</a:t>
            </a:r>
            <a:endParaRPr lang="zh-CN" altLang="en-US" sz="1000" dirty="0"/>
          </a:p>
        </p:txBody>
      </p:sp>
      <p:sp>
        <p:nvSpPr>
          <p:cNvPr id="226" name="矩形 225">
            <a:extLst>
              <a:ext uri="{FF2B5EF4-FFF2-40B4-BE49-F238E27FC236}">
                <a16:creationId xmlns:a16="http://schemas.microsoft.com/office/drawing/2014/main" id="{81373F71-4B73-6B43-D94D-ADFC5AA1C1B6}"/>
              </a:ext>
            </a:extLst>
          </p:cNvPr>
          <p:cNvSpPr/>
          <p:nvPr/>
        </p:nvSpPr>
        <p:spPr>
          <a:xfrm>
            <a:off x="6703271" y="2620803"/>
            <a:ext cx="1398772" cy="910283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l"/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矩形 226">
            <a:extLst>
              <a:ext uri="{FF2B5EF4-FFF2-40B4-BE49-F238E27FC236}">
                <a16:creationId xmlns:a16="http://schemas.microsoft.com/office/drawing/2014/main" id="{412221B5-E4DB-96E0-09B7-B35FD1462FA3}"/>
              </a:ext>
            </a:extLst>
          </p:cNvPr>
          <p:cNvSpPr/>
          <p:nvPr/>
        </p:nvSpPr>
        <p:spPr>
          <a:xfrm>
            <a:off x="6660938" y="2622872"/>
            <a:ext cx="1448516" cy="878582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l"/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矩形 227">
            <a:extLst>
              <a:ext uri="{FF2B5EF4-FFF2-40B4-BE49-F238E27FC236}">
                <a16:creationId xmlns:a16="http://schemas.microsoft.com/office/drawing/2014/main" id="{BD6810A9-62BA-1215-F115-ED28A5EE1B4E}"/>
              </a:ext>
            </a:extLst>
          </p:cNvPr>
          <p:cNvSpPr/>
          <p:nvPr/>
        </p:nvSpPr>
        <p:spPr>
          <a:xfrm>
            <a:off x="6660938" y="2897915"/>
            <a:ext cx="1448516" cy="362182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l"/>
            <a:endParaRPr lang="zh-CN" altLang="en-US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矩形 228">
            <a:extLst>
              <a:ext uri="{FF2B5EF4-FFF2-40B4-BE49-F238E27FC236}">
                <a16:creationId xmlns:a16="http://schemas.microsoft.com/office/drawing/2014/main" id="{E82F0AAF-9508-90E8-20FF-2A75ED4D6BEA}"/>
              </a:ext>
            </a:extLst>
          </p:cNvPr>
          <p:cNvSpPr/>
          <p:nvPr/>
        </p:nvSpPr>
        <p:spPr>
          <a:xfrm>
            <a:off x="7237154" y="1631853"/>
            <a:ext cx="1448516" cy="126000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</p:spPr>
        <p:txBody>
          <a:bodyPr rtlCol="0" anchor="ctr">
            <a:spAutoFit/>
          </a:bodyPr>
          <a:lstStyle/>
          <a:p>
            <a:pPr algn="l"/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B36E082C-8730-2FE6-63F7-39ADA792E4C3}"/>
              </a:ext>
            </a:extLst>
          </p:cNvPr>
          <p:cNvSpPr txBox="1"/>
          <p:nvPr/>
        </p:nvSpPr>
        <p:spPr>
          <a:xfrm>
            <a:off x="7465016" y="1628609"/>
            <a:ext cx="1368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35894.43 Da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7C2D904A-438D-AD3F-1A65-A7E64D811EB3}"/>
              </a:ext>
            </a:extLst>
          </p:cNvPr>
          <p:cNvSpPr txBox="1"/>
          <p:nvPr/>
        </p:nvSpPr>
        <p:spPr>
          <a:xfrm>
            <a:off x="7282960" y="2741728"/>
            <a:ext cx="7523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30000</a:t>
            </a:r>
            <a:endParaRPr lang="zh-CN" altLang="en-US" sz="600" dirty="0">
              <a:solidFill>
                <a:srgbClr val="FF0000"/>
              </a:solidFill>
            </a:endParaRPr>
          </a:p>
        </p:txBody>
      </p:sp>
      <p:sp>
        <p:nvSpPr>
          <p:cNvPr id="232" name="文本框 231">
            <a:extLst>
              <a:ext uri="{FF2B5EF4-FFF2-40B4-BE49-F238E27FC236}">
                <a16:creationId xmlns:a16="http://schemas.microsoft.com/office/drawing/2014/main" id="{181875EB-32A4-6D62-C1D3-4EB5BC9E69C3}"/>
              </a:ext>
            </a:extLst>
          </p:cNvPr>
          <p:cNvSpPr txBox="1"/>
          <p:nvPr/>
        </p:nvSpPr>
        <p:spPr>
          <a:xfrm>
            <a:off x="7854765" y="2738312"/>
            <a:ext cx="7523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35000</a:t>
            </a:r>
            <a:endParaRPr lang="zh-CN" altLang="en-US" sz="600" dirty="0">
              <a:solidFill>
                <a:srgbClr val="FF0000"/>
              </a:solidFill>
            </a:endParaRPr>
          </a:p>
        </p:txBody>
      </p:sp>
      <p:sp>
        <p:nvSpPr>
          <p:cNvPr id="233" name="文本框 232">
            <a:extLst>
              <a:ext uri="{FF2B5EF4-FFF2-40B4-BE49-F238E27FC236}">
                <a16:creationId xmlns:a16="http://schemas.microsoft.com/office/drawing/2014/main" id="{B29CB941-2A89-FEC3-53E6-979CA58A76FD}"/>
              </a:ext>
            </a:extLst>
          </p:cNvPr>
          <p:cNvSpPr txBox="1"/>
          <p:nvPr/>
        </p:nvSpPr>
        <p:spPr>
          <a:xfrm>
            <a:off x="8347884" y="2727367"/>
            <a:ext cx="7523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40000</a:t>
            </a:r>
            <a:endParaRPr lang="zh-CN" altLang="en-US" sz="600" dirty="0">
              <a:solidFill>
                <a:srgbClr val="FF0000"/>
              </a:solidFill>
            </a:endParaRPr>
          </a:p>
        </p:txBody>
      </p:sp>
      <p:sp>
        <p:nvSpPr>
          <p:cNvPr id="234" name="矩形 233">
            <a:extLst>
              <a:ext uri="{FF2B5EF4-FFF2-40B4-BE49-F238E27FC236}">
                <a16:creationId xmlns:a16="http://schemas.microsoft.com/office/drawing/2014/main" id="{F6657D90-194C-6962-1BB8-DCF64EDAEC38}"/>
              </a:ext>
            </a:extLst>
          </p:cNvPr>
          <p:cNvSpPr/>
          <p:nvPr/>
        </p:nvSpPr>
        <p:spPr>
          <a:xfrm>
            <a:off x="7244954" y="4195805"/>
            <a:ext cx="1448517" cy="1296000"/>
          </a:xfrm>
          <a:prstGeom prst="rect">
            <a:avLst/>
          </a:prstGeom>
          <a:solidFill>
            <a:srgbClr val="863CD0">
              <a:alpha val="20000"/>
            </a:srgbClr>
          </a:solidFill>
        </p:spPr>
        <p:txBody>
          <a:bodyPr wrap="square" rtlCol="0" anchor="ctr">
            <a:spAutoFit/>
          </a:bodyPr>
          <a:lstStyle/>
          <a:p>
            <a:pPr algn="l"/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3647D4D0-EF29-CC59-3AD0-D54A6C18B032}"/>
              </a:ext>
            </a:extLst>
          </p:cNvPr>
          <p:cNvSpPr txBox="1"/>
          <p:nvPr/>
        </p:nvSpPr>
        <p:spPr>
          <a:xfrm>
            <a:off x="7465016" y="4137598"/>
            <a:ext cx="1280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35913.26 Da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文本框 235">
            <a:extLst>
              <a:ext uri="{FF2B5EF4-FFF2-40B4-BE49-F238E27FC236}">
                <a16:creationId xmlns:a16="http://schemas.microsoft.com/office/drawing/2014/main" id="{8211C0C5-274F-7ABC-DD60-A0A7D67001E1}"/>
              </a:ext>
            </a:extLst>
          </p:cNvPr>
          <p:cNvSpPr txBox="1"/>
          <p:nvPr/>
        </p:nvSpPr>
        <p:spPr>
          <a:xfrm>
            <a:off x="7209069" y="5315677"/>
            <a:ext cx="7523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30000</a:t>
            </a:r>
            <a:endParaRPr lang="zh-CN" altLang="en-US" sz="600" dirty="0">
              <a:solidFill>
                <a:srgbClr val="FF0000"/>
              </a:solidFill>
            </a:endParaRPr>
          </a:p>
        </p:txBody>
      </p:sp>
      <p:sp>
        <p:nvSpPr>
          <p:cNvPr id="237" name="文本框 236">
            <a:extLst>
              <a:ext uri="{FF2B5EF4-FFF2-40B4-BE49-F238E27FC236}">
                <a16:creationId xmlns:a16="http://schemas.microsoft.com/office/drawing/2014/main" id="{DAA1EA46-4612-D9B7-49E1-F651E854368D}"/>
              </a:ext>
            </a:extLst>
          </p:cNvPr>
          <p:cNvSpPr txBox="1"/>
          <p:nvPr/>
        </p:nvSpPr>
        <p:spPr>
          <a:xfrm>
            <a:off x="7756004" y="5320604"/>
            <a:ext cx="7523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35000</a:t>
            </a:r>
            <a:endParaRPr lang="zh-CN" altLang="en-US" sz="600" dirty="0">
              <a:solidFill>
                <a:srgbClr val="FF0000"/>
              </a:solidFill>
            </a:endParaRPr>
          </a:p>
        </p:txBody>
      </p:sp>
      <p:sp>
        <p:nvSpPr>
          <p:cNvPr id="238" name="文本框 237">
            <a:extLst>
              <a:ext uri="{FF2B5EF4-FFF2-40B4-BE49-F238E27FC236}">
                <a16:creationId xmlns:a16="http://schemas.microsoft.com/office/drawing/2014/main" id="{A66A8A8D-9FBE-8232-115C-DA9C800A3272}"/>
              </a:ext>
            </a:extLst>
          </p:cNvPr>
          <p:cNvSpPr txBox="1"/>
          <p:nvPr/>
        </p:nvSpPr>
        <p:spPr>
          <a:xfrm>
            <a:off x="8282493" y="5325531"/>
            <a:ext cx="7523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40000</a:t>
            </a:r>
            <a:endParaRPr lang="zh-CN" altLang="en-US" sz="600" dirty="0">
              <a:solidFill>
                <a:srgbClr val="FF0000"/>
              </a:solidFill>
            </a:endParaRPr>
          </a:p>
        </p:txBody>
      </p:sp>
      <p:cxnSp>
        <p:nvCxnSpPr>
          <p:cNvPr id="239" name="直接连接符 238">
            <a:extLst>
              <a:ext uri="{FF2B5EF4-FFF2-40B4-BE49-F238E27FC236}">
                <a16:creationId xmlns:a16="http://schemas.microsoft.com/office/drawing/2014/main" id="{65C8D11C-3BA3-1E26-AA0F-2CEC213C9A55}"/>
              </a:ext>
            </a:extLst>
          </p:cNvPr>
          <p:cNvCxnSpPr>
            <a:cxnSpLocks/>
          </p:cNvCxnSpPr>
          <p:nvPr/>
        </p:nvCxnSpPr>
        <p:spPr>
          <a:xfrm>
            <a:off x="8891699" y="1734537"/>
            <a:ext cx="474960" cy="0"/>
          </a:xfrm>
          <a:prstGeom prst="line">
            <a:avLst/>
          </a:prstGeom>
          <a:ln w="12700">
            <a:solidFill>
              <a:srgbClr val="ED51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文本框 239">
            <a:extLst>
              <a:ext uri="{FF2B5EF4-FFF2-40B4-BE49-F238E27FC236}">
                <a16:creationId xmlns:a16="http://schemas.microsoft.com/office/drawing/2014/main" id="{33F6EC6D-5246-E920-8B59-F67D320670BF}"/>
              </a:ext>
            </a:extLst>
          </p:cNvPr>
          <p:cNvSpPr txBox="1"/>
          <p:nvPr/>
        </p:nvSpPr>
        <p:spPr>
          <a:xfrm>
            <a:off x="9387964" y="1603732"/>
            <a:ext cx="1615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2 Experimental</a:t>
            </a:r>
            <a:endParaRPr lang="zh-CN" altLang="en-US" sz="1050" dirty="0"/>
          </a:p>
        </p:txBody>
      </p:sp>
      <p:cxnSp>
        <p:nvCxnSpPr>
          <p:cNvPr id="241" name="直接连接符 240">
            <a:extLst>
              <a:ext uri="{FF2B5EF4-FFF2-40B4-BE49-F238E27FC236}">
                <a16:creationId xmlns:a16="http://schemas.microsoft.com/office/drawing/2014/main" id="{3A1F5029-8FC1-23D1-B126-C1C05C537214}"/>
              </a:ext>
            </a:extLst>
          </p:cNvPr>
          <p:cNvCxnSpPr>
            <a:cxnSpLocks/>
          </p:cNvCxnSpPr>
          <p:nvPr/>
        </p:nvCxnSpPr>
        <p:spPr>
          <a:xfrm flipV="1">
            <a:off x="8891699" y="4256029"/>
            <a:ext cx="475200" cy="0"/>
          </a:xfrm>
          <a:prstGeom prst="line">
            <a:avLst/>
          </a:prstGeom>
          <a:ln w="12700">
            <a:solidFill>
              <a:srgbClr val="6427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文本框 241">
            <a:extLst>
              <a:ext uri="{FF2B5EF4-FFF2-40B4-BE49-F238E27FC236}">
                <a16:creationId xmlns:a16="http://schemas.microsoft.com/office/drawing/2014/main" id="{0BB2B39C-710E-3663-944D-4050A8974E32}"/>
              </a:ext>
            </a:extLst>
          </p:cNvPr>
          <p:cNvSpPr txBox="1"/>
          <p:nvPr/>
        </p:nvSpPr>
        <p:spPr>
          <a:xfrm>
            <a:off x="9387964" y="4138761"/>
            <a:ext cx="16159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1 Control</a:t>
            </a:r>
          </a:p>
        </p:txBody>
      </p:sp>
      <p:sp>
        <p:nvSpPr>
          <p:cNvPr id="243" name="文本框 242">
            <a:extLst>
              <a:ext uri="{FF2B5EF4-FFF2-40B4-BE49-F238E27FC236}">
                <a16:creationId xmlns:a16="http://schemas.microsoft.com/office/drawing/2014/main" id="{2252B007-C673-55A2-EA17-599820E716A8}"/>
              </a:ext>
            </a:extLst>
          </p:cNvPr>
          <p:cNvSpPr txBox="1"/>
          <p:nvPr/>
        </p:nvSpPr>
        <p:spPr>
          <a:xfrm>
            <a:off x="9525632" y="4601631"/>
            <a:ext cx="27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FBDC126B-5B18-F7C4-710E-D0346F4930F4}"/>
              </a:ext>
            </a:extLst>
          </p:cNvPr>
          <p:cNvSpPr txBox="1"/>
          <p:nvPr/>
        </p:nvSpPr>
        <p:spPr>
          <a:xfrm>
            <a:off x="9525632" y="2189068"/>
            <a:ext cx="27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" name="图片 195">
            <a:extLst>
              <a:ext uri="{FF2B5EF4-FFF2-40B4-BE49-F238E27FC236}">
                <a16:creationId xmlns:a16="http://schemas.microsoft.com/office/drawing/2014/main" id="{4B5929BB-F987-A704-3CCB-10FF20BBBC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416"/>
          <a:stretch/>
        </p:blipFill>
        <p:spPr>
          <a:xfrm>
            <a:off x="1356552" y="1284976"/>
            <a:ext cx="2734503" cy="2216478"/>
          </a:xfrm>
          <a:prstGeom prst="rect">
            <a:avLst/>
          </a:prstGeom>
        </p:spPr>
      </p:pic>
      <p:sp>
        <p:nvSpPr>
          <p:cNvPr id="199" name="文本框 198">
            <a:extLst>
              <a:ext uri="{FF2B5EF4-FFF2-40B4-BE49-F238E27FC236}">
                <a16:creationId xmlns:a16="http://schemas.microsoft.com/office/drawing/2014/main" id="{9791A242-1ED8-C456-78B4-D4147CE44FB6}"/>
              </a:ext>
            </a:extLst>
          </p:cNvPr>
          <p:cNvSpPr txBox="1"/>
          <p:nvPr/>
        </p:nvSpPr>
        <p:spPr>
          <a:xfrm>
            <a:off x="6372448" y="949409"/>
            <a:ext cx="3241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MALDI-TOF-MS</a:t>
            </a:r>
            <a:endParaRPr lang="zh-CN" altLang="en-US" sz="2000" b="1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04F1E632-D442-6F70-4508-314F9E6ED860}"/>
              </a:ext>
            </a:extLst>
          </p:cNvPr>
          <p:cNvSpPr/>
          <p:nvPr/>
        </p:nvSpPr>
        <p:spPr>
          <a:xfrm>
            <a:off x="2339366" y="3194269"/>
            <a:ext cx="432000" cy="216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" name="椭圆 201">
            <a:extLst>
              <a:ext uri="{FF2B5EF4-FFF2-40B4-BE49-F238E27FC236}">
                <a16:creationId xmlns:a16="http://schemas.microsoft.com/office/drawing/2014/main" id="{2565C7E7-38D2-04AC-11DB-964F885CD791}"/>
              </a:ext>
            </a:extLst>
          </p:cNvPr>
          <p:cNvSpPr/>
          <p:nvPr/>
        </p:nvSpPr>
        <p:spPr>
          <a:xfrm>
            <a:off x="2074054" y="3089769"/>
            <a:ext cx="432000" cy="216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" name="文本框 202">
            <a:extLst>
              <a:ext uri="{FF2B5EF4-FFF2-40B4-BE49-F238E27FC236}">
                <a16:creationId xmlns:a16="http://schemas.microsoft.com/office/drawing/2014/main" id="{B9B4E66D-8D64-9504-BF24-2D3EDD4520A2}"/>
              </a:ext>
            </a:extLst>
          </p:cNvPr>
          <p:cNvSpPr txBox="1"/>
          <p:nvPr/>
        </p:nvSpPr>
        <p:spPr>
          <a:xfrm>
            <a:off x="2123366" y="3013103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文本框 203">
            <a:extLst>
              <a:ext uri="{FF2B5EF4-FFF2-40B4-BE49-F238E27FC236}">
                <a16:creationId xmlns:a16="http://schemas.microsoft.com/office/drawing/2014/main" id="{240CF780-2B5B-B299-7C69-041DBF54E658}"/>
              </a:ext>
            </a:extLst>
          </p:cNvPr>
          <p:cNvSpPr txBox="1"/>
          <p:nvPr/>
        </p:nvSpPr>
        <p:spPr>
          <a:xfrm>
            <a:off x="2411779" y="3121103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00659E94-40EF-11EC-C24F-6F13031387D5}"/>
              </a:ext>
            </a:extLst>
          </p:cNvPr>
          <p:cNvCxnSpPr/>
          <p:nvPr/>
        </p:nvCxnSpPr>
        <p:spPr>
          <a:xfrm>
            <a:off x="4611143" y="1259042"/>
            <a:ext cx="0" cy="485286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矩形: 圆角 252">
            <a:extLst>
              <a:ext uri="{FF2B5EF4-FFF2-40B4-BE49-F238E27FC236}">
                <a16:creationId xmlns:a16="http://schemas.microsoft.com/office/drawing/2014/main" id="{EC7BCD3A-5309-8D5D-D333-177D7D81B010}"/>
              </a:ext>
            </a:extLst>
          </p:cNvPr>
          <p:cNvSpPr/>
          <p:nvPr/>
        </p:nvSpPr>
        <p:spPr>
          <a:xfrm>
            <a:off x="2032291" y="4459071"/>
            <a:ext cx="696139" cy="251523"/>
          </a:xfrm>
          <a:prstGeom prst="roundRect">
            <a:avLst>
              <a:gd name="adj" fmla="val 50000"/>
            </a:avLst>
          </a:prstGeom>
          <a:solidFill>
            <a:srgbClr val="005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BFD6DB69-B370-5937-1F5C-902E13255AC6}"/>
              </a:ext>
            </a:extLst>
          </p:cNvPr>
          <p:cNvSpPr txBox="1"/>
          <p:nvPr/>
        </p:nvSpPr>
        <p:spPr>
          <a:xfrm>
            <a:off x="2085661" y="4442721"/>
            <a:ext cx="589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</a:rPr>
              <a:t>GFP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255" name="矩形: 圆角 254">
            <a:extLst>
              <a:ext uri="{FF2B5EF4-FFF2-40B4-BE49-F238E27FC236}">
                <a16:creationId xmlns:a16="http://schemas.microsoft.com/office/drawing/2014/main" id="{549B3A8F-4475-9330-D941-49A3C452295B}"/>
              </a:ext>
            </a:extLst>
          </p:cNvPr>
          <p:cNvSpPr/>
          <p:nvPr/>
        </p:nvSpPr>
        <p:spPr>
          <a:xfrm>
            <a:off x="2147089" y="5587607"/>
            <a:ext cx="696139" cy="251523"/>
          </a:xfrm>
          <a:prstGeom prst="roundRect">
            <a:avLst>
              <a:gd name="adj" fmla="val 50000"/>
            </a:avLst>
          </a:prstGeom>
          <a:solidFill>
            <a:srgbClr val="005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46833710-4443-78A2-C330-CCE689F18BFC}"/>
              </a:ext>
            </a:extLst>
          </p:cNvPr>
          <p:cNvSpPr txBox="1"/>
          <p:nvPr/>
        </p:nvSpPr>
        <p:spPr>
          <a:xfrm>
            <a:off x="2194844" y="5596733"/>
            <a:ext cx="5893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chemeClr val="bg1"/>
                </a:solidFill>
              </a:rPr>
              <a:t>GFP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0AB73CAD-FC74-956B-1F3D-283D9392EF0F}"/>
              </a:ext>
            </a:extLst>
          </p:cNvPr>
          <p:cNvSpPr txBox="1"/>
          <p:nvPr/>
        </p:nvSpPr>
        <p:spPr>
          <a:xfrm>
            <a:off x="3041280" y="5325784"/>
            <a:ext cx="543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err="1">
                <a:solidFill>
                  <a:schemeClr val="accent3">
                    <a:lumMod val="50000"/>
                  </a:schemeClr>
                </a:solidFill>
              </a:rPr>
              <a:t>Pup</a:t>
            </a:r>
            <a:r>
              <a:rPr lang="en-US" altLang="zh-CN" sz="1000" b="1" baseline="30000" dirty="0" err="1">
                <a:solidFill>
                  <a:schemeClr val="accent3">
                    <a:lumMod val="50000"/>
                  </a:schemeClr>
                </a:solidFill>
              </a:rPr>
              <a:t>E</a:t>
            </a:r>
            <a:endParaRPr lang="zh-CN" altLang="en-US" sz="10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61" name="直接箭头连接符 260">
            <a:extLst>
              <a:ext uri="{FF2B5EF4-FFF2-40B4-BE49-F238E27FC236}">
                <a16:creationId xmlns:a16="http://schemas.microsoft.com/office/drawing/2014/main" id="{E1AB5217-4CAD-FD5A-AA76-E5AEE47907FB}"/>
              </a:ext>
            </a:extLst>
          </p:cNvPr>
          <p:cNvCxnSpPr>
            <a:cxnSpLocks/>
          </p:cNvCxnSpPr>
          <p:nvPr/>
        </p:nvCxnSpPr>
        <p:spPr>
          <a:xfrm>
            <a:off x="3183397" y="4881484"/>
            <a:ext cx="0" cy="3384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文本框 261">
            <a:extLst>
              <a:ext uri="{FF2B5EF4-FFF2-40B4-BE49-F238E27FC236}">
                <a16:creationId xmlns:a16="http://schemas.microsoft.com/office/drawing/2014/main" id="{A9F55A1E-2C22-B480-A9DB-FFA8C3047625}"/>
              </a:ext>
            </a:extLst>
          </p:cNvPr>
          <p:cNvSpPr txBox="1"/>
          <p:nvPr/>
        </p:nvSpPr>
        <p:spPr>
          <a:xfrm>
            <a:off x="2926643" y="4167747"/>
            <a:ext cx="543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err="1">
                <a:solidFill>
                  <a:schemeClr val="accent3">
                    <a:lumMod val="50000"/>
                  </a:schemeClr>
                </a:solidFill>
              </a:rPr>
              <a:t>Pup</a:t>
            </a:r>
            <a:r>
              <a:rPr lang="en-US" altLang="zh-CN" sz="1000" b="1" baseline="30000" dirty="0" err="1">
                <a:solidFill>
                  <a:schemeClr val="accent3">
                    <a:lumMod val="50000"/>
                  </a:schemeClr>
                </a:solidFill>
              </a:rPr>
              <a:t>E</a:t>
            </a:r>
            <a:endParaRPr lang="zh-CN" altLang="en-US" sz="10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D16CF671-1B8C-E11D-F7F4-244A544BEBFB}"/>
              </a:ext>
            </a:extLst>
          </p:cNvPr>
          <p:cNvSpPr/>
          <p:nvPr/>
        </p:nvSpPr>
        <p:spPr>
          <a:xfrm rot="20142790">
            <a:off x="3680359" y="4389654"/>
            <a:ext cx="468893" cy="292415"/>
          </a:xfrm>
          <a:custGeom>
            <a:avLst/>
            <a:gdLst>
              <a:gd name="connsiteX0" fmla="*/ 290313 w 916790"/>
              <a:gd name="connsiteY0" fmla="*/ 19829 h 571734"/>
              <a:gd name="connsiteX1" fmla="*/ 366013 w 916790"/>
              <a:gd name="connsiteY1" fmla="*/ 5808 h 571734"/>
              <a:gd name="connsiteX2" fmla="*/ 458395 w 916790"/>
              <a:gd name="connsiteY2" fmla="*/ 0 h 571734"/>
              <a:gd name="connsiteX3" fmla="*/ 636824 w 916790"/>
              <a:gd name="connsiteY3" fmla="*/ 22466 h 571734"/>
              <a:gd name="connsiteX4" fmla="*/ 655859 w 916790"/>
              <a:gd name="connsiteY4" fmla="*/ 30469 h 571734"/>
              <a:gd name="connsiteX5" fmla="*/ 652794 w 916790"/>
              <a:gd name="connsiteY5" fmla="*/ 32501 h 571734"/>
              <a:gd name="connsiteX6" fmla="*/ 617769 w 916790"/>
              <a:gd name="connsiteY6" fmla="*/ 76209 h 571734"/>
              <a:gd name="connsiteX7" fmla="*/ 612850 w 916790"/>
              <a:gd name="connsiteY7" fmla="*/ 79892 h 571734"/>
              <a:gd name="connsiteX8" fmla="*/ 572715 w 916790"/>
              <a:gd name="connsiteY8" fmla="*/ 93884 h 571734"/>
              <a:gd name="connsiteX9" fmla="*/ 536412 w 916790"/>
              <a:gd name="connsiteY9" fmla="*/ 91095 h 571734"/>
              <a:gd name="connsiteX10" fmla="*/ 499549 w 916790"/>
              <a:gd name="connsiteY10" fmla="*/ 93647 h 571734"/>
              <a:gd name="connsiteX11" fmla="*/ 470950 w 916790"/>
              <a:gd name="connsiteY11" fmla="*/ 113951 h 571734"/>
              <a:gd name="connsiteX12" fmla="*/ 462593 w 916790"/>
              <a:gd name="connsiteY12" fmla="*/ 122427 h 571734"/>
              <a:gd name="connsiteX13" fmla="*/ 452865 w 916790"/>
              <a:gd name="connsiteY13" fmla="*/ 123365 h 571734"/>
              <a:gd name="connsiteX14" fmla="*/ 419962 w 916790"/>
              <a:gd name="connsiteY14" fmla="*/ 139765 h 571734"/>
              <a:gd name="connsiteX15" fmla="*/ 415440 w 916790"/>
              <a:gd name="connsiteY15" fmla="*/ 148715 h 571734"/>
              <a:gd name="connsiteX16" fmla="*/ 342372 w 916790"/>
              <a:gd name="connsiteY16" fmla="*/ 174188 h 571734"/>
              <a:gd name="connsiteX17" fmla="*/ 345741 w 916790"/>
              <a:gd name="connsiteY17" fmla="*/ 175116 h 571734"/>
              <a:gd name="connsiteX18" fmla="*/ 344363 w 916790"/>
              <a:gd name="connsiteY18" fmla="*/ 175614 h 571734"/>
              <a:gd name="connsiteX19" fmla="*/ 338157 w 916790"/>
              <a:gd name="connsiteY19" fmla="*/ 184000 h 571734"/>
              <a:gd name="connsiteX20" fmla="*/ 353572 w 916790"/>
              <a:gd name="connsiteY20" fmla="*/ 204140 h 571734"/>
              <a:gd name="connsiteX21" fmla="*/ 355205 w 916790"/>
              <a:gd name="connsiteY21" fmla="*/ 204717 h 571734"/>
              <a:gd name="connsiteX22" fmla="*/ 355306 w 916790"/>
              <a:gd name="connsiteY22" fmla="*/ 205037 h 571734"/>
              <a:gd name="connsiteX23" fmla="*/ 355690 w 916790"/>
              <a:gd name="connsiteY23" fmla="*/ 204889 h 571734"/>
              <a:gd name="connsiteX24" fmla="*/ 395847 w 916790"/>
              <a:gd name="connsiteY24" fmla="*/ 219080 h 571734"/>
              <a:gd name="connsiteX25" fmla="*/ 460692 w 916790"/>
              <a:gd name="connsiteY25" fmla="*/ 206524 h 571734"/>
              <a:gd name="connsiteX26" fmla="*/ 459397 w 916790"/>
              <a:gd name="connsiteY26" fmla="*/ 202680 h 571734"/>
              <a:gd name="connsiteX27" fmla="*/ 465242 w 916790"/>
              <a:gd name="connsiteY27" fmla="*/ 199046 h 571734"/>
              <a:gd name="connsiteX28" fmla="*/ 506115 w 916790"/>
              <a:gd name="connsiteY28" fmla="*/ 150826 h 571734"/>
              <a:gd name="connsiteX29" fmla="*/ 516729 w 916790"/>
              <a:gd name="connsiteY29" fmla="*/ 143337 h 571734"/>
              <a:gd name="connsiteX30" fmla="*/ 529650 w 916790"/>
              <a:gd name="connsiteY30" fmla="*/ 151160 h 571734"/>
              <a:gd name="connsiteX31" fmla="*/ 566244 w 916790"/>
              <a:gd name="connsiteY31" fmla="*/ 147632 h 571734"/>
              <a:gd name="connsiteX32" fmla="*/ 587363 w 916790"/>
              <a:gd name="connsiteY32" fmla="*/ 137105 h 571734"/>
              <a:gd name="connsiteX33" fmla="*/ 596278 w 916790"/>
              <a:gd name="connsiteY33" fmla="*/ 138279 h 571734"/>
              <a:gd name="connsiteX34" fmla="*/ 636901 w 916790"/>
              <a:gd name="connsiteY34" fmla="*/ 137408 h 571734"/>
              <a:gd name="connsiteX35" fmla="*/ 720302 w 916790"/>
              <a:gd name="connsiteY35" fmla="*/ 74915 h 571734"/>
              <a:gd name="connsiteX36" fmla="*/ 744409 w 916790"/>
              <a:gd name="connsiteY36" fmla="*/ 73226 h 571734"/>
              <a:gd name="connsiteX37" fmla="*/ 768066 w 916790"/>
              <a:gd name="connsiteY37" fmla="*/ 77646 h 571734"/>
              <a:gd name="connsiteX38" fmla="*/ 782529 w 916790"/>
              <a:gd name="connsiteY38" fmla="*/ 83727 h 571734"/>
              <a:gd name="connsiteX39" fmla="*/ 916790 w 916790"/>
              <a:gd name="connsiteY39" fmla="*/ 285867 h 571734"/>
              <a:gd name="connsiteX40" fmla="*/ 458395 w 916790"/>
              <a:gd name="connsiteY40" fmla="*/ 571734 h 571734"/>
              <a:gd name="connsiteX41" fmla="*/ 0 w 916790"/>
              <a:gd name="connsiteY41" fmla="*/ 285867 h 571734"/>
              <a:gd name="connsiteX42" fmla="*/ 290313 w 916790"/>
              <a:gd name="connsiteY42" fmla="*/ 19829 h 57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6790" h="571734">
                <a:moveTo>
                  <a:pt x="290313" y="19829"/>
                </a:moveTo>
                <a:cubicBezTo>
                  <a:pt x="314600" y="13856"/>
                  <a:pt x="339902" y="9140"/>
                  <a:pt x="366013" y="5808"/>
                </a:cubicBezTo>
                <a:cubicBezTo>
                  <a:pt x="395853" y="2000"/>
                  <a:pt x="426750" y="0"/>
                  <a:pt x="458395" y="0"/>
                </a:cubicBezTo>
                <a:cubicBezTo>
                  <a:pt x="521686" y="0"/>
                  <a:pt x="581982" y="7998"/>
                  <a:pt x="636824" y="22466"/>
                </a:cubicBezTo>
                <a:lnTo>
                  <a:pt x="655859" y="30469"/>
                </a:lnTo>
                <a:lnTo>
                  <a:pt x="652794" y="32501"/>
                </a:lnTo>
                <a:cubicBezTo>
                  <a:pt x="640362" y="44144"/>
                  <a:pt x="630283" y="62727"/>
                  <a:pt x="617769" y="76209"/>
                </a:cubicBezTo>
                <a:lnTo>
                  <a:pt x="612850" y="79892"/>
                </a:lnTo>
                <a:lnTo>
                  <a:pt x="572715" y="93884"/>
                </a:lnTo>
                <a:lnTo>
                  <a:pt x="536412" y="91095"/>
                </a:lnTo>
                <a:cubicBezTo>
                  <a:pt x="523152" y="89982"/>
                  <a:pt x="510343" y="89801"/>
                  <a:pt x="499549" y="93647"/>
                </a:cubicBezTo>
                <a:cubicBezTo>
                  <a:pt x="488755" y="97492"/>
                  <a:pt x="479604" y="105248"/>
                  <a:pt x="470950" y="113951"/>
                </a:cubicBezTo>
                <a:lnTo>
                  <a:pt x="462593" y="122427"/>
                </a:lnTo>
                <a:lnTo>
                  <a:pt x="452865" y="123365"/>
                </a:lnTo>
                <a:cubicBezTo>
                  <a:pt x="439295" y="127256"/>
                  <a:pt x="427715" y="133239"/>
                  <a:pt x="419962" y="139765"/>
                </a:cubicBezTo>
                <a:lnTo>
                  <a:pt x="415440" y="148715"/>
                </a:lnTo>
                <a:lnTo>
                  <a:pt x="342372" y="174188"/>
                </a:lnTo>
                <a:lnTo>
                  <a:pt x="345741" y="175116"/>
                </a:lnTo>
                <a:lnTo>
                  <a:pt x="344363" y="175614"/>
                </a:lnTo>
                <a:cubicBezTo>
                  <a:pt x="340835" y="177893"/>
                  <a:pt x="338650" y="180711"/>
                  <a:pt x="338157" y="184000"/>
                </a:cubicBezTo>
                <a:cubicBezTo>
                  <a:pt x="337168" y="190578"/>
                  <a:pt x="343132" y="197792"/>
                  <a:pt x="353572" y="204140"/>
                </a:cubicBezTo>
                <a:lnTo>
                  <a:pt x="355205" y="204717"/>
                </a:lnTo>
                <a:lnTo>
                  <a:pt x="355306" y="205037"/>
                </a:lnTo>
                <a:lnTo>
                  <a:pt x="355690" y="204889"/>
                </a:lnTo>
                <a:lnTo>
                  <a:pt x="395847" y="219080"/>
                </a:lnTo>
                <a:cubicBezTo>
                  <a:pt x="429684" y="225301"/>
                  <a:pt x="458716" y="219679"/>
                  <a:pt x="460692" y="206524"/>
                </a:cubicBezTo>
                <a:lnTo>
                  <a:pt x="459397" y="202680"/>
                </a:lnTo>
                <a:lnTo>
                  <a:pt x="465242" y="199046"/>
                </a:lnTo>
                <a:cubicBezTo>
                  <a:pt x="479536" y="186375"/>
                  <a:pt x="491630" y="165603"/>
                  <a:pt x="506115" y="150826"/>
                </a:cubicBezTo>
                <a:lnTo>
                  <a:pt x="516729" y="143337"/>
                </a:lnTo>
                <a:lnTo>
                  <a:pt x="529650" y="151160"/>
                </a:lnTo>
                <a:cubicBezTo>
                  <a:pt x="539683" y="152586"/>
                  <a:pt x="552674" y="151523"/>
                  <a:pt x="566244" y="147632"/>
                </a:cubicBezTo>
                <a:lnTo>
                  <a:pt x="587363" y="137105"/>
                </a:lnTo>
                <a:lnTo>
                  <a:pt x="596278" y="138279"/>
                </a:lnTo>
                <a:cubicBezTo>
                  <a:pt x="610779" y="140297"/>
                  <a:pt x="624836" y="141220"/>
                  <a:pt x="636901" y="137408"/>
                </a:cubicBezTo>
                <a:cubicBezTo>
                  <a:pt x="669078" y="127242"/>
                  <a:pt x="689948" y="84506"/>
                  <a:pt x="720302" y="74915"/>
                </a:cubicBezTo>
                <a:cubicBezTo>
                  <a:pt x="727891" y="72517"/>
                  <a:pt x="736023" y="72332"/>
                  <a:pt x="744409" y="73226"/>
                </a:cubicBezTo>
                <a:lnTo>
                  <a:pt x="768066" y="77646"/>
                </a:lnTo>
                <a:lnTo>
                  <a:pt x="782529" y="83727"/>
                </a:lnTo>
                <a:cubicBezTo>
                  <a:pt x="865483" y="135460"/>
                  <a:pt x="916790" y="206928"/>
                  <a:pt x="916790" y="285867"/>
                </a:cubicBezTo>
                <a:cubicBezTo>
                  <a:pt x="916790" y="443747"/>
                  <a:pt x="711559" y="571734"/>
                  <a:pt x="458395" y="571734"/>
                </a:cubicBezTo>
                <a:cubicBezTo>
                  <a:pt x="205230" y="571734"/>
                  <a:pt x="0" y="443748"/>
                  <a:pt x="0" y="285867"/>
                </a:cubicBezTo>
                <a:cubicBezTo>
                  <a:pt x="0" y="164990"/>
                  <a:pt x="120302" y="61636"/>
                  <a:pt x="290313" y="1982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2000">
                <a:srgbClr val="9CCA7C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B1F4B0-105F-72A9-3692-11389547B84F}"/>
              </a:ext>
            </a:extLst>
          </p:cNvPr>
          <p:cNvSpPr txBox="1"/>
          <p:nvPr/>
        </p:nvSpPr>
        <p:spPr>
          <a:xfrm>
            <a:off x="3505678" y="4412332"/>
            <a:ext cx="7892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PafA</a:t>
            </a:r>
            <a:endParaRPr lang="zh-CN" altLang="en-US" sz="1050" b="1" baseline="-25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C3D540D6-74F1-FBD1-0732-96EE740FA5C9}"/>
              </a:ext>
            </a:extLst>
          </p:cNvPr>
          <p:cNvSpPr/>
          <p:nvPr/>
        </p:nvSpPr>
        <p:spPr>
          <a:xfrm rot="20142790">
            <a:off x="3680359" y="5521550"/>
            <a:ext cx="468893" cy="292415"/>
          </a:xfrm>
          <a:custGeom>
            <a:avLst/>
            <a:gdLst>
              <a:gd name="connsiteX0" fmla="*/ 290313 w 916790"/>
              <a:gd name="connsiteY0" fmla="*/ 19829 h 571734"/>
              <a:gd name="connsiteX1" fmla="*/ 366013 w 916790"/>
              <a:gd name="connsiteY1" fmla="*/ 5808 h 571734"/>
              <a:gd name="connsiteX2" fmla="*/ 458395 w 916790"/>
              <a:gd name="connsiteY2" fmla="*/ 0 h 571734"/>
              <a:gd name="connsiteX3" fmla="*/ 636824 w 916790"/>
              <a:gd name="connsiteY3" fmla="*/ 22466 h 571734"/>
              <a:gd name="connsiteX4" fmla="*/ 655859 w 916790"/>
              <a:gd name="connsiteY4" fmla="*/ 30469 h 571734"/>
              <a:gd name="connsiteX5" fmla="*/ 652794 w 916790"/>
              <a:gd name="connsiteY5" fmla="*/ 32501 h 571734"/>
              <a:gd name="connsiteX6" fmla="*/ 617769 w 916790"/>
              <a:gd name="connsiteY6" fmla="*/ 76209 h 571734"/>
              <a:gd name="connsiteX7" fmla="*/ 612850 w 916790"/>
              <a:gd name="connsiteY7" fmla="*/ 79892 h 571734"/>
              <a:gd name="connsiteX8" fmla="*/ 572715 w 916790"/>
              <a:gd name="connsiteY8" fmla="*/ 93884 h 571734"/>
              <a:gd name="connsiteX9" fmla="*/ 536412 w 916790"/>
              <a:gd name="connsiteY9" fmla="*/ 91095 h 571734"/>
              <a:gd name="connsiteX10" fmla="*/ 499549 w 916790"/>
              <a:gd name="connsiteY10" fmla="*/ 93647 h 571734"/>
              <a:gd name="connsiteX11" fmla="*/ 470950 w 916790"/>
              <a:gd name="connsiteY11" fmla="*/ 113951 h 571734"/>
              <a:gd name="connsiteX12" fmla="*/ 462593 w 916790"/>
              <a:gd name="connsiteY12" fmla="*/ 122427 h 571734"/>
              <a:gd name="connsiteX13" fmla="*/ 452865 w 916790"/>
              <a:gd name="connsiteY13" fmla="*/ 123365 h 571734"/>
              <a:gd name="connsiteX14" fmla="*/ 419962 w 916790"/>
              <a:gd name="connsiteY14" fmla="*/ 139765 h 571734"/>
              <a:gd name="connsiteX15" fmla="*/ 415440 w 916790"/>
              <a:gd name="connsiteY15" fmla="*/ 148715 h 571734"/>
              <a:gd name="connsiteX16" fmla="*/ 342372 w 916790"/>
              <a:gd name="connsiteY16" fmla="*/ 174188 h 571734"/>
              <a:gd name="connsiteX17" fmla="*/ 345741 w 916790"/>
              <a:gd name="connsiteY17" fmla="*/ 175116 h 571734"/>
              <a:gd name="connsiteX18" fmla="*/ 344363 w 916790"/>
              <a:gd name="connsiteY18" fmla="*/ 175614 h 571734"/>
              <a:gd name="connsiteX19" fmla="*/ 338157 w 916790"/>
              <a:gd name="connsiteY19" fmla="*/ 184000 h 571734"/>
              <a:gd name="connsiteX20" fmla="*/ 353572 w 916790"/>
              <a:gd name="connsiteY20" fmla="*/ 204140 h 571734"/>
              <a:gd name="connsiteX21" fmla="*/ 355205 w 916790"/>
              <a:gd name="connsiteY21" fmla="*/ 204717 h 571734"/>
              <a:gd name="connsiteX22" fmla="*/ 355306 w 916790"/>
              <a:gd name="connsiteY22" fmla="*/ 205037 h 571734"/>
              <a:gd name="connsiteX23" fmla="*/ 355690 w 916790"/>
              <a:gd name="connsiteY23" fmla="*/ 204889 h 571734"/>
              <a:gd name="connsiteX24" fmla="*/ 395847 w 916790"/>
              <a:gd name="connsiteY24" fmla="*/ 219080 h 571734"/>
              <a:gd name="connsiteX25" fmla="*/ 460692 w 916790"/>
              <a:gd name="connsiteY25" fmla="*/ 206524 h 571734"/>
              <a:gd name="connsiteX26" fmla="*/ 459397 w 916790"/>
              <a:gd name="connsiteY26" fmla="*/ 202680 h 571734"/>
              <a:gd name="connsiteX27" fmla="*/ 465242 w 916790"/>
              <a:gd name="connsiteY27" fmla="*/ 199046 h 571734"/>
              <a:gd name="connsiteX28" fmla="*/ 506115 w 916790"/>
              <a:gd name="connsiteY28" fmla="*/ 150826 h 571734"/>
              <a:gd name="connsiteX29" fmla="*/ 516729 w 916790"/>
              <a:gd name="connsiteY29" fmla="*/ 143337 h 571734"/>
              <a:gd name="connsiteX30" fmla="*/ 529650 w 916790"/>
              <a:gd name="connsiteY30" fmla="*/ 151160 h 571734"/>
              <a:gd name="connsiteX31" fmla="*/ 566244 w 916790"/>
              <a:gd name="connsiteY31" fmla="*/ 147632 h 571734"/>
              <a:gd name="connsiteX32" fmla="*/ 587363 w 916790"/>
              <a:gd name="connsiteY32" fmla="*/ 137105 h 571734"/>
              <a:gd name="connsiteX33" fmla="*/ 596278 w 916790"/>
              <a:gd name="connsiteY33" fmla="*/ 138279 h 571734"/>
              <a:gd name="connsiteX34" fmla="*/ 636901 w 916790"/>
              <a:gd name="connsiteY34" fmla="*/ 137408 h 571734"/>
              <a:gd name="connsiteX35" fmla="*/ 720302 w 916790"/>
              <a:gd name="connsiteY35" fmla="*/ 74915 h 571734"/>
              <a:gd name="connsiteX36" fmla="*/ 744409 w 916790"/>
              <a:gd name="connsiteY36" fmla="*/ 73226 h 571734"/>
              <a:gd name="connsiteX37" fmla="*/ 768066 w 916790"/>
              <a:gd name="connsiteY37" fmla="*/ 77646 h 571734"/>
              <a:gd name="connsiteX38" fmla="*/ 782529 w 916790"/>
              <a:gd name="connsiteY38" fmla="*/ 83727 h 571734"/>
              <a:gd name="connsiteX39" fmla="*/ 916790 w 916790"/>
              <a:gd name="connsiteY39" fmla="*/ 285867 h 571734"/>
              <a:gd name="connsiteX40" fmla="*/ 458395 w 916790"/>
              <a:gd name="connsiteY40" fmla="*/ 571734 h 571734"/>
              <a:gd name="connsiteX41" fmla="*/ 0 w 916790"/>
              <a:gd name="connsiteY41" fmla="*/ 285867 h 571734"/>
              <a:gd name="connsiteX42" fmla="*/ 290313 w 916790"/>
              <a:gd name="connsiteY42" fmla="*/ 19829 h 57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6790" h="571734">
                <a:moveTo>
                  <a:pt x="290313" y="19829"/>
                </a:moveTo>
                <a:cubicBezTo>
                  <a:pt x="314600" y="13856"/>
                  <a:pt x="339902" y="9140"/>
                  <a:pt x="366013" y="5808"/>
                </a:cubicBezTo>
                <a:cubicBezTo>
                  <a:pt x="395853" y="2000"/>
                  <a:pt x="426750" y="0"/>
                  <a:pt x="458395" y="0"/>
                </a:cubicBezTo>
                <a:cubicBezTo>
                  <a:pt x="521686" y="0"/>
                  <a:pt x="581982" y="7998"/>
                  <a:pt x="636824" y="22466"/>
                </a:cubicBezTo>
                <a:lnTo>
                  <a:pt x="655859" y="30469"/>
                </a:lnTo>
                <a:lnTo>
                  <a:pt x="652794" y="32501"/>
                </a:lnTo>
                <a:cubicBezTo>
                  <a:pt x="640362" y="44144"/>
                  <a:pt x="630283" y="62727"/>
                  <a:pt x="617769" y="76209"/>
                </a:cubicBezTo>
                <a:lnTo>
                  <a:pt x="612850" y="79892"/>
                </a:lnTo>
                <a:lnTo>
                  <a:pt x="572715" y="93884"/>
                </a:lnTo>
                <a:lnTo>
                  <a:pt x="536412" y="91095"/>
                </a:lnTo>
                <a:cubicBezTo>
                  <a:pt x="523152" y="89982"/>
                  <a:pt x="510343" y="89801"/>
                  <a:pt x="499549" y="93647"/>
                </a:cubicBezTo>
                <a:cubicBezTo>
                  <a:pt x="488755" y="97492"/>
                  <a:pt x="479604" y="105248"/>
                  <a:pt x="470950" y="113951"/>
                </a:cubicBezTo>
                <a:lnTo>
                  <a:pt x="462593" y="122427"/>
                </a:lnTo>
                <a:lnTo>
                  <a:pt x="452865" y="123365"/>
                </a:lnTo>
                <a:cubicBezTo>
                  <a:pt x="439295" y="127256"/>
                  <a:pt x="427715" y="133239"/>
                  <a:pt x="419962" y="139765"/>
                </a:cubicBezTo>
                <a:lnTo>
                  <a:pt x="415440" y="148715"/>
                </a:lnTo>
                <a:lnTo>
                  <a:pt x="342372" y="174188"/>
                </a:lnTo>
                <a:lnTo>
                  <a:pt x="345741" y="175116"/>
                </a:lnTo>
                <a:lnTo>
                  <a:pt x="344363" y="175614"/>
                </a:lnTo>
                <a:cubicBezTo>
                  <a:pt x="340835" y="177893"/>
                  <a:pt x="338650" y="180711"/>
                  <a:pt x="338157" y="184000"/>
                </a:cubicBezTo>
                <a:cubicBezTo>
                  <a:pt x="337168" y="190578"/>
                  <a:pt x="343132" y="197792"/>
                  <a:pt x="353572" y="204140"/>
                </a:cubicBezTo>
                <a:lnTo>
                  <a:pt x="355205" y="204717"/>
                </a:lnTo>
                <a:lnTo>
                  <a:pt x="355306" y="205037"/>
                </a:lnTo>
                <a:lnTo>
                  <a:pt x="355690" y="204889"/>
                </a:lnTo>
                <a:lnTo>
                  <a:pt x="395847" y="219080"/>
                </a:lnTo>
                <a:cubicBezTo>
                  <a:pt x="429684" y="225301"/>
                  <a:pt x="458716" y="219679"/>
                  <a:pt x="460692" y="206524"/>
                </a:cubicBezTo>
                <a:lnTo>
                  <a:pt x="459397" y="202680"/>
                </a:lnTo>
                <a:lnTo>
                  <a:pt x="465242" y="199046"/>
                </a:lnTo>
                <a:cubicBezTo>
                  <a:pt x="479536" y="186375"/>
                  <a:pt x="491630" y="165603"/>
                  <a:pt x="506115" y="150826"/>
                </a:cubicBezTo>
                <a:lnTo>
                  <a:pt x="516729" y="143337"/>
                </a:lnTo>
                <a:lnTo>
                  <a:pt x="529650" y="151160"/>
                </a:lnTo>
                <a:cubicBezTo>
                  <a:pt x="539683" y="152586"/>
                  <a:pt x="552674" y="151523"/>
                  <a:pt x="566244" y="147632"/>
                </a:cubicBezTo>
                <a:lnTo>
                  <a:pt x="587363" y="137105"/>
                </a:lnTo>
                <a:lnTo>
                  <a:pt x="596278" y="138279"/>
                </a:lnTo>
                <a:cubicBezTo>
                  <a:pt x="610779" y="140297"/>
                  <a:pt x="624836" y="141220"/>
                  <a:pt x="636901" y="137408"/>
                </a:cubicBezTo>
                <a:cubicBezTo>
                  <a:pt x="669078" y="127242"/>
                  <a:pt x="689948" y="84506"/>
                  <a:pt x="720302" y="74915"/>
                </a:cubicBezTo>
                <a:cubicBezTo>
                  <a:pt x="727891" y="72517"/>
                  <a:pt x="736023" y="72332"/>
                  <a:pt x="744409" y="73226"/>
                </a:cubicBezTo>
                <a:lnTo>
                  <a:pt x="768066" y="77646"/>
                </a:lnTo>
                <a:lnTo>
                  <a:pt x="782529" y="83727"/>
                </a:lnTo>
                <a:cubicBezTo>
                  <a:pt x="865483" y="135460"/>
                  <a:pt x="916790" y="206928"/>
                  <a:pt x="916790" y="285867"/>
                </a:cubicBezTo>
                <a:cubicBezTo>
                  <a:pt x="916790" y="443747"/>
                  <a:pt x="711559" y="571734"/>
                  <a:pt x="458395" y="571734"/>
                </a:cubicBezTo>
                <a:cubicBezTo>
                  <a:pt x="205230" y="571734"/>
                  <a:pt x="0" y="443748"/>
                  <a:pt x="0" y="285867"/>
                </a:cubicBezTo>
                <a:cubicBezTo>
                  <a:pt x="0" y="164990"/>
                  <a:pt x="120302" y="61636"/>
                  <a:pt x="290313" y="1982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2000">
                <a:srgbClr val="9CCA7C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EE89A60-D510-C9AB-36EF-81C7B0D83C89}"/>
              </a:ext>
            </a:extLst>
          </p:cNvPr>
          <p:cNvSpPr txBox="1"/>
          <p:nvPr/>
        </p:nvSpPr>
        <p:spPr>
          <a:xfrm>
            <a:off x="3505678" y="5544228"/>
            <a:ext cx="7892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PafA</a:t>
            </a:r>
            <a:endParaRPr lang="zh-CN" altLang="en-US" sz="1050" b="1" baseline="-25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5CA0DFC-2632-DC32-0522-5C131834BD57}"/>
              </a:ext>
            </a:extLst>
          </p:cNvPr>
          <p:cNvSpPr txBox="1"/>
          <p:nvPr/>
        </p:nvSpPr>
        <p:spPr>
          <a:xfrm>
            <a:off x="2442615" y="5475739"/>
            <a:ext cx="391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FF0000"/>
                </a:solidFill>
              </a:rPr>
              <a:t>K</a:t>
            </a:r>
            <a:endParaRPr lang="zh-CN" altLang="en-US" sz="1000" b="1" dirty="0">
              <a:solidFill>
                <a:srgbClr val="FF0000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D9F6635-5473-F296-BF5B-B1D9AAF18B69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240160B9-8989-D341-F5E5-4A84C591E3F3}"/>
              </a:ext>
            </a:extLst>
          </p:cNvPr>
          <p:cNvSpPr/>
          <p:nvPr/>
        </p:nvSpPr>
        <p:spPr>
          <a:xfrm>
            <a:off x="2897854" y="94840"/>
            <a:ext cx="6396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Serendipitous Finding</a:t>
            </a:r>
            <a:endParaRPr lang="zh-CN" altLang="en-US" sz="36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0.00023 C -0.00442 -0.00046 -0.00898 -0.00069 -0.01328 -0.00139 C -0.01471 -0.00185 -0.01744 -0.00347 -0.01875 -0.00416 C -0.02005 -0.00648 -0.02161 -0.00856 -0.02265 -0.01111 C -0.02474 -0.01643 -0.02812 -0.02778 -0.02812 -0.02754 C -0.02994 -0.02592 -0.0319 -0.02453 -0.03359 -0.02222 C -0.0345 -0.02129 -0.03528 -0.01967 -0.03593 -0.01805 C -0.03685 -0.01643 -0.03724 -0.01389 -0.03828 -0.0125 C -0.03971 -0.01088 -0.0414 -0.01065 -0.04296 -0.00972 L -0.04531 -0.00833 C -0.04609 -0.00903 -0.05013 -0.01227 -0.05078 -0.01389 C -0.0513 -0.01504 -0.05117 -0.0169 -0.05156 -0.01805 C -0.05247 -0.0206 -0.05377 -0.02268 -0.05468 -0.025 C -0.0569 -0.03009 -0.05898 -0.03518 -0.06093 -0.04028 C -0.06145 -0.04166 -0.06185 -0.04352 -0.0625 -0.04444 C -0.06315 -0.04537 -0.06406 -0.04537 -0.06484 -0.04583 C -0.06653 -0.04722 -0.06796 -0.04907 -0.06953 -0.05 C -0.07109 -0.05092 -0.07265 -0.05115 -0.07421 -0.05139 C -0.08737 -0.05509 -0.07265 -0.05092 -0.08437 -0.05416 C -0.08776 -0.0537 -0.0914 -0.05486 -0.09453 -0.05278 C -0.09557 -0.05231 -0.0957 -0.04907 -0.09531 -0.04722 C -0.09505 -0.04583 -0.09375 -0.0456 -0.09296 -0.04444 C -0.09218 -0.04328 -0.09166 -0.04097 -0.09062 -0.04028 C -0.08893 -0.03935 -0.08698 -0.04028 -0.08515 -0.04028 " pathEditMode="relative" rAng="0" ptsTypes="AAAAAAAAAAAAAAAAAAAAAAAAA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-27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0.00023 C -0.00443 -0.00047 -0.00898 -0.0007 -0.01328 -0.00139 C -0.01471 -0.00186 -0.01745 -0.00348 -0.01875 -0.00417 C -0.02005 -0.00649 -0.02161 -0.00857 -0.02265 -0.01112 C -0.02474 -0.01644 -0.02812 -0.02778 -0.02812 -0.02755 C -0.02995 -0.02593 -0.0319 -0.02454 -0.03359 -0.02223 C -0.0345 -0.0213 -0.03528 -0.01968 -0.03594 -0.01806 C -0.03685 -0.01644 -0.03724 -0.01389 -0.03828 -0.0125 C -0.03971 -0.01088 -0.0414 -0.01065 -0.04297 -0.00973 L -0.04531 -0.00834 C -0.04609 -0.00903 -0.05013 -0.01227 -0.05078 -0.01389 C -0.0513 -0.01505 -0.05117 -0.0169 -0.05156 -0.01806 C -0.05247 -0.02061 -0.05377 -0.02269 -0.05469 -0.025 C -0.0569 -0.0301 -0.05898 -0.03519 -0.06094 -0.04028 C -0.06146 -0.04167 -0.06185 -0.04352 -0.0625 -0.04445 C -0.06315 -0.04537 -0.06406 -0.04537 -0.06484 -0.04584 C -0.06653 -0.04723 -0.06797 -0.04908 -0.06953 -0.05 C -0.07109 -0.05093 -0.07265 -0.05116 -0.07422 -0.05139 C -0.08737 -0.0551 -0.07265 -0.05093 -0.08437 -0.05417 C -0.08776 -0.05371 -0.0914 -0.05487 -0.09453 -0.05278 C -0.09557 -0.05232 -0.0957 -0.04908 -0.09531 -0.04723 C -0.09505 -0.04584 -0.09375 -0.04561 -0.09297 -0.04445 C -0.09219 -0.04329 -0.09166 -0.04098 -0.09062 -0.04028 C -0.08893 -0.03936 -0.08698 -0.04028 -0.08515 -0.04028 " pathEditMode="relative" rAng="0" ptsTypes="AAAAAAAAAAAAAAAAAAAAAAAAA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01" grpId="0" animBg="1"/>
      <p:bldP spid="202" grpId="0" animBg="1"/>
      <p:bldP spid="203" grpId="0"/>
      <p:bldP spid="204" grpId="0"/>
      <p:bldP spid="255" grpId="0" animBg="1"/>
      <p:bldP spid="256" grpId="0"/>
      <p:bldP spid="259" grpId="0"/>
      <p:bldP spid="2" grpId="0" animBg="1"/>
      <p:bldP spid="3" grpId="0"/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/>
          <p:cNvSpPr/>
          <p:nvPr/>
        </p:nvSpPr>
        <p:spPr>
          <a:xfrm>
            <a:off x="4061604" y="3695376"/>
            <a:ext cx="1063486" cy="479496"/>
          </a:xfrm>
          <a:custGeom>
            <a:avLst/>
            <a:gdLst>
              <a:gd name="connsiteX0" fmla="*/ 0 w 522828"/>
              <a:gd name="connsiteY0" fmla="*/ 164307 h 239431"/>
              <a:gd name="connsiteX1" fmla="*/ 69056 w 522828"/>
              <a:gd name="connsiteY1" fmla="*/ 200025 h 239431"/>
              <a:gd name="connsiteX2" fmla="*/ 145256 w 522828"/>
              <a:gd name="connsiteY2" fmla="*/ 197644 h 239431"/>
              <a:gd name="connsiteX3" fmla="*/ 197644 w 522828"/>
              <a:gd name="connsiteY3" fmla="*/ 235744 h 239431"/>
              <a:gd name="connsiteX4" fmla="*/ 288131 w 522828"/>
              <a:gd name="connsiteY4" fmla="*/ 233363 h 239431"/>
              <a:gd name="connsiteX5" fmla="*/ 333375 w 522828"/>
              <a:gd name="connsiteY5" fmla="*/ 195263 h 239431"/>
              <a:gd name="connsiteX6" fmla="*/ 392906 w 522828"/>
              <a:gd name="connsiteY6" fmla="*/ 195263 h 239431"/>
              <a:gd name="connsiteX7" fmla="*/ 442913 w 522828"/>
              <a:gd name="connsiteY7" fmla="*/ 119063 h 239431"/>
              <a:gd name="connsiteX8" fmla="*/ 459581 w 522828"/>
              <a:gd name="connsiteY8" fmla="*/ 83344 h 239431"/>
              <a:gd name="connsiteX9" fmla="*/ 514350 w 522828"/>
              <a:gd name="connsiteY9" fmla="*/ 54769 h 239431"/>
              <a:gd name="connsiteX10" fmla="*/ 521494 w 522828"/>
              <a:gd name="connsiteY10" fmla="*/ 0 h 23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828" h="239431">
                <a:moveTo>
                  <a:pt x="0" y="164307"/>
                </a:moveTo>
                <a:cubicBezTo>
                  <a:pt x="22423" y="179388"/>
                  <a:pt x="44847" y="194469"/>
                  <a:pt x="69056" y="200025"/>
                </a:cubicBezTo>
                <a:cubicBezTo>
                  <a:pt x="93265" y="205581"/>
                  <a:pt x="123825" y="191691"/>
                  <a:pt x="145256" y="197644"/>
                </a:cubicBezTo>
                <a:cubicBezTo>
                  <a:pt x="166687" y="203597"/>
                  <a:pt x="173832" y="229791"/>
                  <a:pt x="197644" y="235744"/>
                </a:cubicBezTo>
                <a:cubicBezTo>
                  <a:pt x="221456" y="241697"/>
                  <a:pt x="265509" y="240110"/>
                  <a:pt x="288131" y="233363"/>
                </a:cubicBezTo>
                <a:cubicBezTo>
                  <a:pt x="310753" y="226616"/>
                  <a:pt x="315913" y="201613"/>
                  <a:pt x="333375" y="195263"/>
                </a:cubicBezTo>
                <a:cubicBezTo>
                  <a:pt x="350837" y="188913"/>
                  <a:pt x="374650" y="207963"/>
                  <a:pt x="392906" y="195263"/>
                </a:cubicBezTo>
                <a:cubicBezTo>
                  <a:pt x="411162" y="182563"/>
                  <a:pt x="431801" y="137716"/>
                  <a:pt x="442913" y="119063"/>
                </a:cubicBezTo>
                <a:cubicBezTo>
                  <a:pt x="454025" y="100410"/>
                  <a:pt x="447675" y="94060"/>
                  <a:pt x="459581" y="83344"/>
                </a:cubicBezTo>
                <a:cubicBezTo>
                  <a:pt x="471487" y="72628"/>
                  <a:pt x="504031" y="68660"/>
                  <a:pt x="514350" y="54769"/>
                </a:cubicBezTo>
                <a:cubicBezTo>
                  <a:pt x="524669" y="40878"/>
                  <a:pt x="523478" y="11112"/>
                  <a:pt x="521494" y="0"/>
                </a:cubicBezTo>
              </a:path>
            </a:pathLst>
          </a:cu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36" name="箭头: 手杖形 35"/>
          <p:cNvSpPr/>
          <p:nvPr/>
        </p:nvSpPr>
        <p:spPr>
          <a:xfrm rot="8100000" flipH="1">
            <a:off x="3366866" y="2176486"/>
            <a:ext cx="215843" cy="415714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37" name="箭头: 手杖形 36"/>
          <p:cNvSpPr/>
          <p:nvPr/>
        </p:nvSpPr>
        <p:spPr>
          <a:xfrm rot="2700000" flipH="1">
            <a:off x="3213973" y="1464573"/>
            <a:ext cx="215843" cy="415710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38" name="箭头: 手杖形 37"/>
          <p:cNvSpPr/>
          <p:nvPr/>
        </p:nvSpPr>
        <p:spPr>
          <a:xfrm rot="13500000" flipH="1">
            <a:off x="2665410" y="2318082"/>
            <a:ext cx="215843" cy="415710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39" name="箭头: 手杖形 38"/>
          <p:cNvSpPr/>
          <p:nvPr/>
        </p:nvSpPr>
        <p:spPr>
          <a:xfrm rot="18900000" flipH="1">
            <a:off x="2513831" y="1596591"/>
            <a:ext cx="215843" cy="415714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56" y="1805847"/>
            <a:ext cx="205038" cy="319371"/>
          </a:xfrm>
          <a:prstGeom prst="rect">
            <a:avLst/>
          </a:prstGeom>
          <a:ln>
            <a:noFill/>
          </a:ln>
        </p:spPr>
      </p:pic>
      <p:sp>
        <p:nvSpPr>
          <p:cNvPr id="41" name="任意多边形: 形状 96"/>
          <p:cNvSpPr>
            <a:spLocks noChangeAspect="1"/>
          </p:cNvSpPr>
          <p:nvPr/>
        </p:nvSpPr>
        <p:spPr>
          <a:xfrm rot="30948">
            <a:off x="2625639" y="1693172"/>
            <a:ext cx="827994" cy="817861"/>
          </a:xfrm>
          <a:custGeom>
            <a:avLst/>
            <a:gdLst>
              <a:gd name="connsiteX0" fmla="*/ 151928 w 483963"/>
              <a:gd name="connsiteY0" fmla="*/ 0 h 478040"/>
              <a:gd name="connsiteX1" fmla="*/ 151582 w 483963"/>
              <a:gd name="connsiteY1" fmla="*/ 2057 h 478040"/>
              <a:gd name="connsiteX2" fmla="*/ 241582 w 483963"/>
              <a:gd name="connsiteY2" fmla="*/ 110057 h 478040"/>
              <a:gd name="connsiteX3" fmla="*/ 331582 w 483963"/>
              <a:gd name="connsiteY3" fmla="*/ 2057 h 478040"/>
              <a:gd name="connsiteX4" fmla="*/ 331236 w 483963"/>
              <a:gd name="connsiteY4" fmla="*/ 0 h 478040"/>
              <a:gd name="connsiteX5" fmla="*/ 341299 w 483963"/>
              <a:gd name="connsiteY5" fmla="*/ 3124 h 478040"/>
              <a:gd name="connsiteX6" fmla="*/ 454010 w 483963"/>
              <a:gd name="connsiteY6" fmla="*/ 95939 h 478040"/>
              <a:gd name="connsiteX7" fmla="*/ 476505 w 483963"/>
              <a:gd name="connsiteY7" fmla="*/ 142732 h 478040"/>
              <a:gd name="connsiteX8" fmla="*/ 450824 w 483963"/>
              <a:gd name="connsiteY8" fmla="*/ 147053 h 478040"/>
              <a:gd name="connsiteX9" fmla="*/ 384862 w 483963"/>
              <a:gd name="connsiteY9" fmla="*/ 229980 h 478040"/>
              <a:gd name="connsiteX10" fmla="*/ 450824 w 483963"/>
              <a:gd name="connsiteY10" fmla="*/ 312907 h 478040"/>
              <a:gd name="connsiteX11" fmla="*/ 483963 w 483963"/>
              <a:gd name="connsiteY11" fmla="*/ 318483 h 478040"/>
              <a:gd name="connsiteX12" fmla="*/ 477629 w 483963"/>
              <a:gd name="connsiteY12" fmla="*/ 338888 h 478040"/>
              <a:gd name="connsiteX13" fmla="*/ 384814 w 483963"/>
              <a:gd name="connsiteY13" fmla="*/ 451599 h 478040"/>
              <a:gd name="connsiteX14" fmla="*/ 329812 w 483963"/>
              <a:gd name="connsiteY14" fmla="*/ 478040 h 478040"/>
              <a:gd name="connsiteX15" fmla="*/ 324510 w 483963"/>
              <a:gd name="connsiteY15" fmla="*/ 446521 h 478040"/>
              <a:gd name="connsiteX16" fmla="*/ 241582 w 483963"/>
              <a:gd name="connsiteY16" fmla="*/ 380560 h 478040"/>
              <a:gd name="connsiteX17" fmla="*/ 158655 w 483963"/>
              <a:gd name="connsiteY17" fmla="*/ 446521 h 478040"/>
              <a:gd name="connsiteX18" fmla="*/ 153352 w 483963"/>
              <a:gd name="connsiteY18" fmla="*/ 478040 h 478040"/>
              <a:gd name="connsiteX19" fmla="*/ 98350 w 483963"/>
              <a:gd name="connsiteY19" fmla="*/ 451599 h 478040"/>
              <a:gd name="connsiteX20" fmla="*/ 5535 w 483963"/>
              <a:gd name="connsiteY20" fmla="*/ 338888 h 478040"/>
              <a:gd name="connsiteX21" fmla="*/ 0 w 483963"/>
              <a:gd name="connsiteY21" fmla="*/ 321057 h 478040"/>
              <a:gd name="connsiteX22" fmla="*/ 32341 w 483963"/>
              <a:gd name="connsiteY22" fmla="*/ 315615 h 478040"/>
              <a:gd name="connsiteX23" fmla="*/ 98302 w 483963"/>
              <a:gd name="connsiteY23" fmla="*/ 232688 h 478040"/>
              <a:gd name="connsiteX24" fmla="*/ 32341 w 483963"/>
              <a:gd name="connsiteY24" fmla="*/ 149761 h 478040"/>
              <a:gd name="connsiteX25" fmla="*/ 5455 w 483963"/>
              <a:gd name="connsiteY25" fmla="*/ 145237 h 478040"/>
              <a:gd name="connsiteX26" fmla="*/ 29155 w 483963"/>
              <a:gd name="connsiteY26" fmla="*/ 95939 h 478040"/>
              <a:gd name="connsiteX27" fmla="*/ 141866 w 483963"/>
              <a:gd name="connsiteY27" fmla="*/ 3124 h 47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3963" h="478040">
                <a:moveTo>
                  <a:pt x="151928" y="0"/>
                </a:moveTo>
                <a:lnTo>
                  <a:pt x="151582" y="2057"/>
                </a:lnTo>
                <a:cubicBezTo>
                  <a:pt x="151582" y="61704"/>
                  <a:pt x="191876" y="110057"/>
                  <a:pt x="241582" y="110057"/>
                </a:cubicBezTo>
                <a:cubicBezTo>
                  <a:pt x="291288" y="110057"/>
                  <a:pt x="331582" y="61704"/>
                  <a:pt x="331582" y="2057"/>
                </a:cubicBezTo>
                <a:lnTo>
                  <a:pt x="331236" y="0"/>
                </a:lnTo>
                <a:lnTo>
                  <a:pt x="341299" y="3124"/>
                </a:lnTo>
                <a:cubicBezTo>
                  <a:pt x="387272" y="22569"/>
                  <a:pt x="426388" y="55052"/>
                  <a:pt x="454010" y="95939"/>
                </a:cubicBezTo>
                <a:lnTo>
                  <a:pt x="476505" y="142732"/>
                </a:lnTo>
                <a:lnTo>
                  <a:pt x="450824" y="147053"/>
                </a:lnTo>
                <a:cubicBezTo>
                  <a:pt x="412061" y="160715"/>
                  <a:pt x="384862" y="192701"/>
                  <a:pt x="384862" y="229980"/>
                </a:cubicBezTo>
                <a:cubicBezTo>
                  <a:pt x="384862" y="267260"/>
                  <a:pt x="412061" y="299245"/>
                  <a:pt x="450824" y="312907"/>
                </a:cubicBezTo>
                <a:lnTo>
                  <a:pt x="483963" y="318483"/>
                </a:lnTo>
                <a:lnTo>
                  <a:pt x="477629" y="338888"/>
                </a:lnTo>
                <a:cubicBezTo>
                  <a:pt x="458184" y="384861"/>
                  <a:pt x="425701" y="423976"/>
                  <a:pt x="384814" y="451599"/>
                </a:cubicBezTo>
                <a:lnTo>
                  <a:pt x="329812" y="478040"/>
                </a:lnTo>
                <a:lnTo>
                  <a:pt x="324510" y="446521"/>
                </a:lnTo>
                <a:cubicBezTo>
                  <a:pt x="310847" y="407759"/>
                  <a:pt x="278862" y="380560"/>
                  <a:pt x="241582" y="380560"/>
                </a:cubicBezTo>
                <a:cubicBezTo>
                  <a:pt x="204303" y="380560"/>
                  <a:pt x="172318" y="407759"/>
                  <a:pt x="158655" y="446521"/>
                </a:cubicBezTo>
                <a:lnTo>
                  <a:pt x="153352" y="478040"/>
                </a:lnTo>
                <a:lnTo>
                  <a:pt x="98350" y="451599"/>
                </a:lnTo>
                <a:cubicBezTo>
                  <a:pt x="57464" y="423976"/>
                  <a:pt x="24980" y="384861"/>
                  <a:pt x="5535" y="338888"/>
                </a:cubicBezTo>
                <a:lnTo>
                  <a:pt x="0" y="321057"/>
                </a:lnTo>
                <a:lnTo>
                  <a:pt x="32341" y="315615"/>
                </a:lnTo>
                <a:cubicBezTo>
                  <a:pt x="71104" y="301953"/>
                  <a:pt x="98302" y="269968"/>
                  <a:pt x="98302" y="232688"/>
                </a:cubicBezTo>
                <a:cubicBezTo>
                  <a:pt x="98302" y="195409"/>
                  <a:pt x="71104" y="163423"/>
                  <a:pt x="32341" y="149761"/>
                </a:cubicBezTo>
                <a:lnTo>
                  <a:pt x="5455" y="145237"/>
                </a:lnTo>
                <a:lnTo>
                  <a:pt x="29155" y="95939"/>
                </a:lnTo>
                <a:cubicBezTo>
                  <a:pt x="56777" y="55052"/>
                  <a:pt x="95893" y="22569"/>
                  <a:pt x="141866" y="31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0000">
                <a:srgbClr val="6AA343"/>
              </a:gs>
            </a:gsLst>
            <a:path path="shape">
              <a:fillToRect l="50000" t="50000" r="50000" b="50000"/>
            </a:path>
            <a:tileRect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/>
          </a:p>
        </p:txBody>
      </p:sp>
      <p:sp>
        <p:nvSpPr>
          <p:cNvPr id="42" name="椭圆 41"/>
          <p:cNvSpPr/>
          <p:nvPr/>
        </p:nvSpPr>
        <p:spPr>
          <a:xfrm>
            <a:off x="3334321" y="1962900"/>
            <a:ext cx="251326" cy="25132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EF8D4B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43" name="文本框 42"/>
          <p:cNvSpPr txBox="1"/>
          <p:nvPr/>
        </p:nvSpPr>
        <p:spPr>
          <a:xfrm>
            <a:off x="2329889" y="1333296"/>
            <a:ext cx="732605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err="1">
                <a:solidFill>
                  <a:srgbClr val="6797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</a:t>
            </a:r>
            <a:r>
              <a:rPr lang="en-US" altLang="zh-CN" sz="1000" b="1" baseline="30000" dirty="0" err="1">
                <a:solidFill>
                  <a:srgbClr val="6797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1000" b="1" baseline="30000" dirty="0">
              <a:solidFill>
                <a:srgbClr val="6797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578955" y="1960386"/>
            <a:ext cx="968398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zh-CN" sz="1200" b="1" baseline="-25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1200" b="1" baseline="-25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088125" y="1990365"/>
            <a:ext cx="7542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Biotin</a:t>
            </a:r>
            <a:endParaRPr lang="zh-CN" altLang="en-US" sz="600" b="1" baseline="-25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任意多边形: 形状 45"/>
          <p:cNvSpPr/>
          <p:nvPr/>
        </p:nvSpPr>
        <p:spPr>
          <a:xfrm rot="20142790">
            <a:off x="4574285" y="4054005"/>
            <a:ext cx="468893" cy="292415"/>
          </a:xfrm>
          <a:custGeom>
            <a:avLst/>
            <a:gdLst>
              <a:gd name="connsiteX0" fmla="*/ 290313 w 916790"/>
              <a:gd name="connsiteY0" fmla="*/ 19829 h 571734"/>
              <a:gd name="connsiteX1" fmla="*/ 366013 w 916790"/>
              <a:gd name="connsiteY1" fmla="*/ 5808 h 571734"/>
              <a:gd name="connsiteX2" fmla="*/ 458395 w 916790"/>
              <a:gd name="connsiteY2" fmla="*/ 0 h 571734"/>
              <a:gd name="connsiteX3" fmla="*/ 636824 w 916790"/>
              <a:gd name="connsiteY3" fmla="*/ 22466 h 571734"/>
              <a:gd name="connsiteX4" fmla="*/ 655859 w 916790"/>
              <a:gd name="connsiteY4" fmla="*/ 30469 h 571734"/>
              <a:gd name="connsiteX5" fmla="*/ 652794 w 916790"/>
              <a:gd name="connsiteY5" fmla="*/ 32501 h 571734"/>
              <a:gd name="connsiteX6" fmla="*/ 617769 w 916790"/>
              <a:gd name="connsiteY6" fmla="*/ 76209 h 571734"/>
              <a:gd name="connsiteX7" fmla="*/ 612850 w 916790"/>
              <a:gd name="connsiteY7" fmla="*/ 79892 h 571734"/>
              <a:gd name="connsiteX8" fmla="*/ 572715 w 916790"/>
              <a:gd name="connsiteY8" fmla="*/ 93884 h 571734"/>
              <a:gd name="connsiteX9" fmla="*/ 536412 w 916790"/>
              <a:gd name="connsiteY9" fmla="*/ 91095 h 571734"/>
              <a:gd name="connsiteX10" fmla="*/ 499549 w 916790"/>
              <a:gd name="connsiteY10" fmla="*/ 93647 h 571734"/>
              <a:gd name="connsiteX11" fmla="*/ 470950 w 916790"/>
              <a:gd name="connsiteY11" fmla="*/ 113951 h 571734"/>
              <a:gd name="connsiteX12" fmla="*/ 462593 w 916790"/>
              <a:gd name="connsiteY12" fmla="*/ 122427 h 571734"/>
              <a:gd name="connsiteX13" fmla="*/ 452865 w 916790"/>
              <a:gd name="connsiteY13" fmla="*/ 123365 h 571734"/>
              <a:gd name="connsiteX14" fmla="*/ 419962 w 916790"/>
              <a:gd name="connsiteY14" fmla="*/ 139765 h 571734"/>
              <a:gd name="connsiteX15" fmla="*/ 415440 w 916790"/>
              <a:gd name="connsiteY15" fmla="*/ 148715 h 571734"/>
              <a:gd name="connsiteX16" fmla="*/ 342372 w 916790"/>
              <a:gd name="connsiteY16" fmla="*/ 174188 h 571734"/>
              <a:gd name="connsiteX17" fmla="*/ 345741 w 916790"/>
              <a:gd name="connsiteY17" fmla="*/ 175116 h 571734"/>
              <a:gd name="connsiteX18" fmla="*/ 344363 w 916790"/>
              <a:gd name="connsiteY18" fmla="*/ 175614 h 571734"/>
              <a:gd name="connsiteX19" fmla="*/ 338157 w 916790"/>
              <a:gd name="connsiteY19" fmla="*/ 184000 h 571734"/>
              <a:gd name="connsiteX20" fmla="*/ 353572 w 916790"/>
              <a:gd name="connsiteY20" fmla="*/ 204140 h 571734"/>
              <a:gd name="connsiteX21" fmla="*/ 355205 w 916790"/>
              <a:gd name="connsiteY21" fmla="*/ 204717 h 571734"/>
              <a:gd name="connsiteX22" fmla="*/ 355306 w 916790"/>
              <a:gd name="connsiteY22" fmla="*/ 205037 h 571734"/>
              <a:gd name="connsiteX23" fmla="*/ 355690 w 916790"/>
              <a:gd name="connsiteY23" fmla="*/ 204889 h 571734"/>
              <a:gd name="connsiteX24" fmla="*/ 395847 w 916790"/>
              <a:gd name="connsiteY24" fmla="*/ 219080 h 571734"/>
              <a:gd name="connsiteX25" fmla="*/ 460692 w 916790"/>
              <a:gd name="connsiteY25" fmla="*/ 206524 h 571734"/>
              <a:gd name="connsiteX26" fmla="*/ 459397 w 916790"/>
              <a:gd name="connsiteY26" fmla="*/ 202680 h 571734"/>
              <a:gd name="connsiteX27" fmla="*/ 465242 w 916790"/>
              <a:gd name="connsiteY27" fmla="*/ 199046 h 571734"/>
              <a:gd name="connsiteX28" fmla="*/ 506115 w 916790"/>
              <a:gd name="connsiteY28" fmla="*/ 150826 h 571734"/>
              <a:gd name="connsiteX29" fmla="*/ 516729 w 916790"/>
              <a:gd name="connsiteY29" fmla="*/ 143337 h 571734"/>
              <a:gd name="connsiteX30" fmla="*/ 529650 w 916790"/>
              <a:gd name="connsiteY30" fmla="*/ 151160 h 571734"/>
              <a:gd name="connsiteX31" fmla="*/ 566244 w 916790"/>
              <a:gd name="connsiteY31" fmla="*/ 147632 h 571734"/>
              <a:gd name="connsiteX32" fmla="*/ 587363 w 916790"/>
              <a:gd name="connsiteY32" fmla="*/ 137105 h 571734"/>
              <a:gd name="connsiteX33" fmla="*/ 596278 w 916790"/>
              <a:gd name="connsiteY33" fmla="*/ 138279 h 571734"/>
              <a:gd name="connsiteX34" fmla="*/ 636901 w 916790"/>
              <a:gd name="connsiteY34" fmla="*/ 137408 h 571734"/>
              <a:gd name="connsiteX35" fmla="*/ 720302 w 916790"/>
              <a:gd name="connsiteY35" fmla="*/ 74915 h 571734"/>
              <a:gd name="connsiteX36" fmla="*/ 744409 w 916790"/>
              <a:gd name="connsiteY36" fmla="*/ 73226 h 571734"/>
              <a:gd name="connsiteX37" fmla="*/ 768066 w 916790"/>
              <a:gd name="connsiteY37" fmla="*/ 77646 h 571734"/>
              <a:gd name="connsiteX38" fmla="*/ 782529 w 916790"/>
              <a:gd name="connsiteY38" fmla="*/ 83727 h 571734"/>
              <a:gd name="connsiteX39" fmla="*/ 916790 w 916790"/>
              <a:gd name="connsiteY39" fmla="*/ 285867 h 571734"/>
              <a:gd name="connsiteX40" fmla="*/ 458395 w 916790"/>
              <a:gd name="connsiteY40" fmla="*/ 571734 h 571734"/>
              <a:gd name="connsiteX41" fmla="*/ 0 w 916790"/>
              <a:gd name="connsiteY41" fmla="*/ 285867 h 571734"/>
              <a:gd name="connsiteX42" fmla="*/ 290313 w 916790"/>
              <a:gd name="connsiteY42" fmla="*/ 19829 h 57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6790" h="571734">
                <a:moveTo>
                  <a:pt x="290313" y="19829"/>
                </a:moveTo>
                <a:cubicBezTo>
                  <a:pt x="314600" y="13856"/>
                  <a:pt x="339902" y="9140"/>
                  <a:pt x="366013" y="5808"/>
                </a:cubicBezTo>
                <a:cubicBezTo>
                  <a:pt x="395853" y="2000"/>
                  <a:pt x="426750" y="0"/>
                  <a:pt x="458395" y="0"/>
                </a:cubicBezTo>
                <a:cubicBezTo>
                  <a:pt x="521686" y="0"/>
                  <a:pt x="581982" y="7998"/>
                  <a:pt x="636824" y="22466"/>
                </a:cubicBezTo>
                <a:lnTo>
                  <a:pt x="655859" y="30469"/>
                </a:lnTo>
                <a:lnTo>
                  <a:pt x="652794" y="32501"/>
                </a:lnTo>
                <a:cubicBezTo>
                  <a:pt x="640362" y="44144"/>
                  <a:pt x="630283" y="62727"/>
                  <a:pt x="617769" y="76209"/>
                </a:cubicBezTo>
                <a:lnTo>
                  <a:pt x="612850" y="79892"/>
                </a:lnTo>
                <a:lnTo>
                  <a:pt x="572715" y="93884"/>
                </a:lnTo>
                <a:lnTo>
                  <a:pt x="536412" y="91095"/>
                </a:lnTo>
                <a:cubicBezTo>
                  <a:pt x="523152" y="89982"/>
                  <a:pt x="510343" y="89801"/>
                  <a:pt x="499549" y="93647"/>
                </a:cubicBezTo>
                <a:cubicBezTo>
                  <a:pt x="488755" y="97492"/>
                  <a:pt x="479604" y="105248"/>
                  <a:pt x="470950" y="113951"/>
                </a:cubicBezTo>
                <a:lnTo>
                  <a:pt x="462593" y="122427"/>
                </a:lnTo>
                <a:lnTo>
                  <a:pt x="452865" y="123365"/>
                </a:lnTo>
                <a:cubicBezTo>
                  <a:pt x="439295" y="127256"/>
                  <a:pt x="427715" y="133239"/>
                  <a:pt x="419962" y="139765"/>
                </a:cubicBezTo>
                <a:lnTo>
                  <a:pt x="415440" y="148715"/>
                </a:lnTo>
                <a:lnTo>
                  <a:pt x="342372" y="174188"/>
                </a:lnTo>
                <a:lnTo>
                  <a:pt x="345741" y="175116"/>
                </a:lnTo>
                <a:lnTo>
                  <a:pt x="344363" y="175614"/>
                </a:lnTo>
                <a:cubicBezTo>
                  <a:pt x="340835" y="177893"/>
                  <a:pt x="338650" y="180711"/>
                  <a:pt x="338157" y="184000"/>
                </a:cubicBezTo>
                <a:cubicBezTo>
                  <a:pt x="337168" y="190578"/>
                  <a:pt x="343132" y="197792"/>
                  <a:pt x="353572" y="204140"/>
                </a:cubicBezTo>
                <a:lnTo>
                  <a:pt x="355205" y="204717"/>
                </a:lnTo>
                <a:lnTo>
                  <a:pt x="355306" y="205037"/>
                </a:lnTo>
                <a:lnTo>
                  <a:pt x="355690" y="204889"/>
                </a:lnTo>
                <a:lnTo>
                  <a:pt x="395847" y="219080"/>
                </a:lnTo>
                <a:cubicBezTo>
                  <a:pt x="429684" y="225301"/>
                  <a:pt x="458716" y="219679"/>
                  <a:pt x="460692" y="206524"/>
                </a:cubicBezTo>
                <a:lnTo>
                  <a:pt x="459397" y="202680"/>
                </a:lnTo>
                <a:lnTo>
                  <a:pt x="465242" y="199046"/>
                </a:lnTo>
                <a:cubicBezTo>
                  <a:pt x="479536" y="186375"/>
                  <a:pt x="491630" y="165603"/>
                  <a:pt x="506115" y="150826"/>
                </a:cubicBezTo>
                <a:lnTo>
                  <a:pt x="516729" y="143337"/>
                </a:lnTo>
                <a:lnTo>
                  <a:pt x="529650" y="151160"/>
                </a:lnTo>
                <a:cubicBezTo>
                  <a:pt x="539683" y="152586"/>
                  <a:pt x="552674" y="151523"/>
                  <a:pt x="566244" y="147632"/>
                </a:cubicBezTo>
                <a:lnTo>
                  <a:pt x="587363" y="137105"/>
                </a:lnTo>
                <a:lnTo>
                  <a:pt x="596278" y="138279"/>
                </a:lnTo>
                <a:cubicBezTo>
                  <a:pt x="610779" y="140297"/>
                  <a:pt x="624836" y="141220"/>
                  <a:pt x="636901" y="137408"/>
                </a:cubicBezTo>
                <a:cubicBezTo>
                  <a:pt x="669078" y="127242"/>
                  <a:pt x="689948" y="84506"/>
                  <a:pt x="720302" y="74915"/>
                </a:cubicBezTo>
                <a:cubicBezTo>
                  <a:pt x="727891" y="72517"/>
                  <a:pt x="736023" y="72332"/>
                  <a:pt x="744409" y="73226"/>
                </a:cubicBezTo>
                <a:lnTo>
                  <a:pt x="768066" y="77646"/>
                </a:lnTo>
                <a:lnTo>
                  <a:pt x="782529" y="83727"/>
                </a:lnTo>
                <a:cubicBezTo>
                  <a:pt x="865483" y="135460"/>
                  <a:pt x="916790" y="206928"/>
                  <a:pt x="916790" y="285867"/>
                </a:cubicBezTo>
                <a:cubicBezTo>
                  <a:pt x="916790" y="443747"/>
                  <a:pt x="711559" y="571734"/>
                  <a:pt x="458395" y="571734"/>
                </a:cubicBezTo>
                <a:cubicBezTo>
                  <a:pt x="205230" y="571734"/>
                  <a:pt x="0" y="443748"/>
                  <a:pt x="0" y="285867"/>
                </a:cubicBezTo>
                <a:cubicBezTo>
                  <a:pt x="0" y="164990"/>
                  <a:pt x="120302" y="61636"/>
                  <a:pt x="290313" y="1982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2000">
                <a:srgbClr val="9CCA7C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0" dirty="0"/>
          </a:p>
        </p:txBody>
      </p:sp>
      <p:sp>
        <p:nvSpPr>
          <p:cNvPr id="47" name="文本框 46"/>
          <p:cNvSpPr txBox="1"/>
          <p:nvPr/>
        </p:nvSpPr>
        <p:spPr>
          <a:xfrm>
            <a:off x="4399604" y="4076683"/>
            <a:ext cx="789228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PafA</a:t>
            </a:r>
            <a:endParaRPr lang="zh-CN" altLang="en-US" sz="1000" b="1" baseline="-25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3668894" y="1895932"/>
            <a:ext cx="509767" cy="346233"/>
          </a:xfrm>
          <a:prstGeom prst="ellipse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83000">
                <a:srgbClr val="EF8D4B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597186" y="1949506"/>
            <a:ext cx="656104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Bait</a:t>
            </a:r>
            <a:endParaRPr lang="zh-CN" altLang="en-US" sz="1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任意多边形: 形状 49"/>
          <p:cNvSpPr/>
          <p:nvPr/>
        </p:nvSpPr>
        <p:spPr>
          <a:xfrm>
            <a:off x="4896506" y="1804566"/>
            <a:ext cx="461349" cy="463530"/>
          </a:xfrm>
          <a:custGeom>
            <a:avLst/>
            <a:gdLst>
              <a:gd name="connsiteX0" fmla="*/ 87106 w 193615"/>
              <a:gd name="connsiteY0" fmla="*/ 0 h 213018"/>
              <a:gd name="connsiteX1" fmla="*/ 193615 w 193615"/>
              <a:gd name="connsiteY1" fmla="*/ 106509 h 213018"/>
              <a:gd name="connsiteX2" fmla="*/ 87106 w 193615"/>
              <a:gd name="connsiteY2" fmla="*/ 213018 h 213018"/>
              <a:gd name="connsiteX3" fmla="*/ 11793 w 193615"/>
              <a:gd name="connsiteY3" fmla="*/ 181822 h 213018"/>
              <a:gd name="connsiteX4" fmla="*/ 0 w 193615"/>
              <a:gd name="connsiteY4" fmla="*/ 164331 h 213018"/>
              <a:gd name="connsiteX5" fmla="*/ 15375 w 193615"/>
              <a:gd name="connsiteY5" fmla="*/ 157421 h 213018"/>
              <a:gd name="connsiteX6" fmla="*/ 47007 w 193615"/>
              <a:gd name="connsiteY6" fmla="*/ 106509 h 213018"/>
              <a:gd name="connsiteX7" fmla="*/ 15375 w 193615"/>
              <a:gd name="connsiteY7" fmla="*/ 55597 h 213018"/>
              <a:gd name="connsiteX8" fmla="*/ 0 w 193615"/>
              <a:gd name="connsiteY8" fmla="*/ 48687 h 213018"/>
              <a:gd name="connsiteX9" fmla="*/ 11793 w 193615"/>
              <a:gd name="connsiteY9" fmla="*/ 31196 h 213018"/>
              <a:gd name="connsiteX10" fmla="*/ 87106 w 193615"/>
              <a:gd name="connsiteY10" fmla="*/ 0 h 21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615" h="213018">
                <a:moveTo>
                  <a:pt x="87106" y="0"/>
                </a:moveTo>
                <a:cubicBezTo>
                  <a:pt x="145929" y="0"/>
                  <a:pt x="193615" y="47686"/>
                  <a:pt x="193615" y="106509"/>
                </a:cubicBezTo>
                <a:cubicBezTo>
                  <a:pt x="193615" y="165332"/>
                  <a:pt x="145929" y="213018"/>
                  <a:pt x="87106" y="213018"/>
                </a:cubicBezTo>
                <a:cubicBezTo>
                  <a:pt x="57695" y="213018"/>
                  <a:pt x="31068" y="201097"/>
                  <a:pt x="11793" y="181822"/>
                </a:cubicBezTo>
                <a:lnTo>
                  <a:pt x="0" y="164331"/>
                </a:lnTo>
                <a:lnTo>
                  <a:pt x="15375" y="157421"/>
                </a:lnTo>
                <a:cubicBezTo>
                  <a:pt x="34919" y="144392"/>
                  <a:pt x="47007" y="126392"/>
                  <a:pt x="47007" y="106509"/>
                </a:cubicBezTo>
                <a:cubicBezTo>
                  <a:pt x="47007" y="86627"/>
                  <a:pt x="34919" y="68627"/>
                  <a:pt x="15375" y="55597"/>
                </a:cubicBezTo>
                <a:lnTo>
                  <a:pt x="0" y="48687"/>
                </a:lnTo>
                <a:lnTo>
                  <a:pt x="11793" y="31196"/>
                </a:lnTo>
                <a:cubicBezTo>
                  <a:pt x="31068" y="11922"/>
                  <a:pt x="57695" y="0"/>
                  <a:pt x="87106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83000">
                <a:srgbClr val="4C8DC8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750280" y="1903858"/>
            <a:ext cx="820118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2E6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Prey</a:t>
            </a:r>
            <a:endParaRPr lang="zh-CN" altLang="en-US" sz="1000" b="1" dirty="0">
              <a:solidFill>
                <a:srgbClr val="2E64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箭头: 手杖形 51"/>
          <p:cNvSpPr/>
          <p:nvPr/>
        </p:nvSpPr>
        <p:spPr>
          <a:xfrm rot="2700000" flipH="1">
            <a:off x="3924807" y="3102557"/>
            <a:ext cx="215843" cy="415710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3" name="箭头: 手杖形 52"/>
          <p:cNvSpPr/>
          <p:nvPr/>
        </p:nvSpPr>
        <p:spPr>
          <a:xfrm rot="13500000" flipH="1">
            <a:off x="3376244" y="3956065"/>
            <a:ext cx="215843" cy="415710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4" name="箭头: 手杖形 53"/>
          <p:cNvSpPr/>
          <p:nvPr/>
        </p:nvSpPr>
        <p:spPr>
          <a:xfrm rot="18900000" flipH="1">
            <a:off x="3224664" y="3234574"/>
            <a:ext cx="215843" cy="415714"/>
          </a:xfrm>
          <a:prstGeom prst="uturnArrow">
            <a:avLst>
              <a:gd name="adj1" fmla="val 14871"/>
              <a:gd name="adj2" fmla="val 5300"/>
              <a:gd name="adj3" fmla="val 29101"/>
              <a:gd name="adj4" fmla="val 50000"/>
              <a:gd name="adj5" fmla="val 5505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3000">
                <a:schemeClr val="accent1">
                  <a:lumMod val="0"/>
                  <a:lumOff val="100000"/>
                </a:schemeClr>
              </a:gs>
              <a:gs pos="65000">
                <a:srgbClr val="6A974B"/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90" y="3443831"/>
            <a:ext cx="205038" cy="319371"/>
          </a:xfrm>
          <a:prstGeom prst="rect">
            <a:avLst/>
          </a:prstGeom>
          <a:ln>
            <a:noFill/>
          </a:ln>
        </p:spPr>
      </p:pic>
      <p:sp>
        <p:nvSpPr>
          <p:cNvPr id="56" name="任意多边形: 形状 96"/>
          <p:cNvSpPr>
            <a:spLocks noChangeAspect="1"/>
          </p:cNvSpPr>
          <p:nvPr/>
        </p:nvSpPr>
        <p:spPr>
          <a:xfrm rot="30948">
            <a:off x="3336473" y="3331155"/>
            <a:ext cx="827994" cy="817861"/>
          </a:xfrm>
          <a:custGeom>
            <a:avLst/>
            <a:gdLst>
              <a:gd name="connsiteX0" fmla="*/ 151928 w 483963"/>
              <a:gd name="connsiteY0" fmla="*/ 0 h 478040"/>
              <a:gd name="connsiteX1" fmla="*/ 151582 w 483963"/>
              <a:gd name="connsiteY1" fmla="*/ 2057 h 478040"/>
              <a:gd name="connsiteX2" fmla="*/ 241582 w 483963"/>
              <a:gd name="connsiteY2" fmla="*/ 110057 h 478040"/>
              <a:gd name="connsiteX3" fmla="*/ 331582 w 483963"/>
              <a:gd name="connsiteY3" fmla="*/ 2057 h 478040"/>
              <a:gd name="connsiteX4" fmla="*/ 331236 w 483963"/>
              <a:gd name="connsiteY4" fmla="*/ 0 h 478040"/>
              <a:gd name="connsiteX5" fmla="*/ 341299 w 483963"/>
              <a:gd name="connsiteY5" fmla="*/ 3124 h 478040"/>
              <a:gd name="connsiteX6" fmla="*/ 454010 w 483963"/>
              <a:gd name="connsiteY6" fmla="*/ 95939 h 478040"/>
              <a:gd name="connsiteX7" fmla="*/ 476505 w 483963"/>
              <a:gd name="connsiteY7" fmla="*/ 142732 h 478040"/>
              <a:gd name="connsiteX8" fmla="*/ 450824 w 483963"/>
              <a:gd name="connsiteY8" fmla="*/ 147053 h 478040"/>
              <a:gd name="connsiteX9" fmla="*/ 384862 w 483963"/>
              <a:gd name="connsiteY9" fmla="*/ 229980 h 478040"/>
              <a:gd name="connsiteX10" fmla="*/ 450824 w 483963"/>
              <a:gd name="connsiteY10" fmla="*/ 312907 h 478040"/>
              <a:gd name="connsiteX11" fmla="*/ 483963 w 483963"/>
              <a:gd name="connsiteY11" fmla="*/ 318483 h 478040"/>
              <a:gd name="connsiteX12" fmla="*/ 477629 w 483963"/>
              <a:gd name="connsiteY12" fmla="*/ 338888 h 478040"/>
              <a:gd name="connsiteX13" fmla="*/ 384814 w 483963"/>
              <a:gd name="connsiteY13" fmla="*/ 451599 h 478040"/>
              <a:gd name="connsiteX14" fmla="*/ 329812 w 483963"/>
              <a:gd name="connsiteY14" fmla="*/ 478040 h 478040"/>
              <a:gd name="connsiteX15" fmla="*/ 324510 w 483963"/>
              <a:gd name="connsiteY15" fmla="*/ 446521 h 478040"/>
              <a:gd name="connsiteX16" fmla="*/ 241582 w 483963"/>
              <a:gd name="connsiteY16" fmla="*/ 380560 h 478040"/>
              <a:gd name="connsiteX17" fmla="*/ 158655 w 483963"/>
              <a:gd name="connsiteY17" fmla="*/ 446521 h 478040"/>
              <a:gd name="connsiteX18" fmla="*/ 153352 w 483963"/>
              <a:gd name="connsiteY18" fmla="*/ 478040 h 478040"/>
              <a:gd name="connsiteX19" fmla="*/ 98350 w 483963"/>
              <a:gd name="connsiteY19" fmla="*/ 451599 h 478040"/>
              <a:gd name="connsiteX20" fmla="*/ 5535 w 483963"/>
              <a:gd name="connsiteY20" fmla="*/ 338888 h 478040"/>
              <a:gd name="connsiteX21" fmla="*/ 0 w 483963"/>
              <a:gd name="connsiteY21" fmla="*/ 321057 h 478040"/>
              <a:gd name="connsiteX22" fmla="*/ 32341 w 483963"/>
              <a:gd name="connsiteY22" fmla="*/ 315615 h 478040"/>
              <a:gd name="connsiteX23" fmla="*/ 98302 w 483963"/>
              <a:gd name="connsiteY23" fmla="*/ 232688 h 478040"/>
              <a:gd name="connsiteX24" fmla="*/ 32341 w 483963"/>
              <a:gd name="connsiteY24" fmla="*/ 149761 h 478040"/>
              <a:gd name="connsiteX25" fmla="*/ 5455 w 483963"/>
              <a:gd name="connsiteY25" fmla="*/ 145237 h 478040"/>
              <a:gd name="connsiteX26" fmla="*/ 29155 w 483963"/>
              <a:gd name="connsiteY26" fmla="*/ 95939 h 478040"/>
              <a:gd name="connsiteX27" fmla="*/ 141866 w 483963"/>
              <a:gd name="connsiteY27" fmla="*/ 3124 h 47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3963" h="478040">
                <a:moveTo>
                  <a:pt x="151928" y="0"/>
                </a:moveTo>
                <a:lnTo>
                  <a:pt x="151582" y="2057"/>
                </a:lnTo>
                <a:cubicBezTo>
                  <a:pt x="151582" y="61704"/>
                  <a:pt x="191876" y="110057"/>
                  <a:pt x="241582" y="110057"/>
                </a:cubicBezTo>
                <a:cubicBezTo>
                  <a:pt x="291288" y="110057"/>
                  <a:pt x="331582" y="61704"/>
                  <a:pt x="331582" y="2057"/>
                </a:cubicBezTo>
                <a:lnTo>
                  <a:pt x="331236" y="0"/>
                </a:lnTo>
                <a:lnTo>
                  <a:pt x="341299" y="3124"/>
                </a:lnTo>
                <a:cubicBezTo>
                  <a:pt x="387272" y="22569"/>
                  <a:pt x="426388" y="55052"/>
                  <a:pt x="454010" y="95939"/>
                </a:cubicBezTo>
                <a:lnTo>
                  <a:pt x="476505" y="142732"/>
                </a:lnTo>
                <a:lnTo>
                  <a:pt x="450824" y="147053"/>
                </a:lnTo>
                <a:cubicBezTo>
                  <a:pt x="412061" y="160715"/>
                  <a:pt x="384862" y="192701"/>
                  <a:pt x="384862" y="229980"/>
                </a:cubicBezTo>
                <a:cubicBezTo>
                  <a:pt x="384862" y="267260"/>
                  <a:pt x="412061" y="299245"/>
                  <a:pt x="450824" y="312907"/>
                </a:cubicBezTo>
                <a:lnTo>
                  <a:pt x="483963" y="318483"/>
                </a:lnTo>
                <a:lnTo>
                  <a:pt x="477629" y="338888"/>
                </a:lnTo>
                <a:cubicBezTo>
                  <a:pt x="458184" y="384861"/>
                  <a:pt x="425701" y="423976"/>
                  <a:pt x="384814" y="451599"/>
                </a:cubicBezTo>
                <a:lnTo>
                  <a:pt x="329812" y="478040"/>
                </a:lnTo>
                <a:lnTo>
                  <a:pt x="324510" y="446521"/>
                </a:lnTo>
                <a:cubicBezTo>
                  <a:pt x="310847" y="407759"/>
                  <a:pt x="278862" y="380560"/>
                  <a:pt x="241582" y="380560"/>
                </a:cubicBezTo>
                <a:cubicBezTo>
                  <a:pt x="204303" y="380560"/>
                  <a:pt x="172318" y="407759"/>
                  <a:pt x="158655" y="446521"/>
                </a:cubicBezTo>
                <a:lnTo>
                  <a:pt x="153352" y="478040"/>
                </a:lnTo>
                <a:lnTo>
                  <a:pt x="98350" y="451599"/>
                </a:lnTo>
                <a:cubicBezTo>
                  <a:pt x="57464" y="423976"/>
                  <a:pt x="24980" y="384861"/>
                  <a:pt x="5535" y="338888"/>
                </a:cubicBezTo>
                <a:lnTo>
                  <a:pt x="0" y="321057"/>
                </a:lnTo>
                <a:lnTo>
                  <a:pt x="32341" y="315615"/>
                </a:lnTo>
                <a:cubicBezTo>
                  <a:pt x="71104" y="301953"/>
                  <a:pt x="98302" y="269968"/>
                  <a:pt x="98302" y="232688"/>
                </a:cubicBezTo>
                <a:cubicBezTo>
                  <a:pt x="98302" y="195409"/>
                  <a:pt x="71104" y="163423"/>
                  <a:pt x="32341" y="149761"/>
                </a:cubicBezTo>
                <a:lnTo>
                  <a:pt x="5455" y="145237"/>
                </a:lnTo>
                <a:lnTo>
                  <a:pt x="29155" y="95939"/>
                </a:lnTo>
                <a:cubicBezTo>
                  <a:pt x="56777" y="55052"/>
                  <a:pt x="95893" y="22569"/>
                  <a:pt x="141866" y="31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0000">
                <a:srgbClr val="6AA343"/>
              </a:gs>
            </a:gsLst>
            <a:path path="shape">
              <a:fillToRect l="50000" t="50000" r="50000" b="50000"/>
            </a:path>
            <a:tileRect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/>
          </a:p>
        </p:txBody>
      </p:sp>
      <p:sp>
        <p:nvSpPr>
          <p:cNvPr id="57" name="椭圆 56"/>
          <p:cNvSpPr/>
          <p:nvPr/>
        </p:nvSpPr>
        <p:spPr>
          <a:xfrm>
            <a:off x="4045154" y="3600884"/>
            <a:ext cx="251326" cy="25132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EF8D4B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58" name="文本框 57"/>
          <p:cNvSpPr txBox="1"/>
          <p:nvPr/>
        </p:nvSpPr>
        <p:spPr>
          <a:xfrm>
            <a:off x="3277665" y="3588049"/>
            <a:ext cx="968398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zh-CN" sz="1200" b="1" baseline="-25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1200" b="1" baseline="-25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801554" y="3628192"/>
            <a:ext cx="7542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Biotin</a:t>
            </a:r>
            <a:endParaRPr lang="zh-CN" altLang="en-US" sz="600" b="1" baseline="-25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4379728" y="3533915"/>
            <a:ext cx="509767" cy="346233"/>
          </a:xfrm>
          <a:prstGeom prst="ellipse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83000">
                <a:srgbClr val="EF8D4B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319471" y="3581900"/>
            <a:ext cx="656104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Bait</a:t>
            </a:r>
            <a:endParaRPr lang="zh-CN" altLang="en-US" sz="1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任意多边形: 形状 61"/>
          <p:cNvSpPr/>
          <p:nvPr/>
        </p:nvSpPr>
        <p:spPr>
          <a:xfrm>
            <a:off x="4802510" y="3471515"/>
            <a:ext cx="461349" cy="463530"/>
          </a:xfrm>
          <a:custGeom>
            <a:avLst/>
            <a:gdLst>
              <a:gd name="connsiteX0" fmla="*/ 87106 w 193615"/>
              <a:gd name="connsiteY0" fmla="*/ 0 h 213018"/>
              <a:gd name="connsiteX1" fmla="*/ 193615 w 193615"/>
              <a:gd name="connsiteY1" fmla="*/ 106509 h 213018"/>
              <a:gd name="connsiteX2" fmla="*/ 87106 w 193615"/>
              <a:gd name="connsiteY2" fmla="*/ 213018 h 213018"/>
              <a:gd name="connsiteX3" fmla="*/ 11793 w 193615"/>
              <a:gd name="connsiteY3" fmla="*/ 181822 h 213018"/>
              <a:gd name="connsiteX4" fmla="*/ 0 w 193615"/>
              <a:gd name="connsiteY4" fmla="*/ 164331 h 213018"/>
              <a:gd name="connsiteX5" fmla="*/ 15375 w 193615"/>
              <a:gd name="connsiteY5" fmla="*/ 157421 h 213018"/>
              <a:gd name="connsiteX6" fmla="*/ 47007 w 193615"/>
              <a:gd name="connsiteY6" fmla="*/ 106509 h 213018"/>
              <a:gd name="connsiteX7" fmla="*/ 15375 w 193615"/>
              <a:gd name="connsiteY7" fmla="*/ 55597 h 213018"/>
              <a:gd name="connsiteX8" fmla="*/ 0 w 193615"/>
              <a:gd name="connsiteY8" fmla="*/ 48687 h 213018"/>
              <a:gd name="connsiteX9" fmla="*/ 11793 w 193615"/>
              <a:gd name="connsiteY9" fmla="*/ 31196 h 213018"/>
              <a:gd name="connsiteX10" fmla="*/ 87106 w 193615"/>
              <a:gd name="connsiteY10" fmla="*/ 0 h 21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615" h="213018">
                <a:moveTo>
                  <a:pt x="87106" y="0"/>
                </a:moveTo>
                <a:cubicBezTo>
                  <a:pt x="145929" y="0"/>
                  <a:pt x="193615" y="47686"/>
                  <a:pt x="193615" y="106509"/>
                </a:cubicBezTo>
                <a:cubicBezTo>
                  <a:pt x="193615" y="165332"/>
                  <a:pt x="145929" y="213018"/>
                  <a:pt x="87106" y="213018"/>
                </a:cubicBezTo>
                <a:cubicBezTo>
                  <a:pt x="57695" y="213018"/>
                  <a:pt x="31068" y="201097"/>
                  <a:pt x="11793" y="181822"/>
                </a:cubicBezTo>
                <a:lnTo>
                  <a:pt x="0" y="164331"/>
                </a:lnTo>
                <a:lnTo>
                  <a:pt x="15375" y="157421"/>
                </a:lnTo>
                <a:cubicBezTo>
                  <a:pt x="34919" y="144392"/>
                  <a:pt x="47007" y="126392"/>
                  <a:pt x="47007" y="106509"/>
                </a:cubicBezTo>
                <a:cubicBezTo>
                  <a:pt x="47007" y="86627"/>
                  <a:pt x="34919" y="68627"/>
                  <a:pt x="15375" y="55597"/>
                </a:cubicBezTo>
                <a:lnTo>
                  <a:pt x="0" y="48687"/>
                </a:lnTo>
                <a:lnTo>
                  <a:pt x="11793" y="31196"/>
                </a:lnTo>
                <a:cubicBezTo>
                  <a:pt x="31068" y="11922"/>
                  <a:pt x="57695" y="0"/>
                  <a:pt x="87106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83000">
                <a:srgbClr val="4C8DC8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665635" y="3526893"/>
            <a:ext cx="820118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2E6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Prey</a:t>
            </a:r>
            <a:endParaRPr lang="zh-CN" altLang="en-US" sz="1000" b="1" dirty="0">
              <a:solidFill>
                <a:srgbClr val="2E64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859913" y="2671764"/>
            <a:ext cx="979333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PafA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直接箭头连接符 64"/>
          <p:cNvCxnSpPr/>
          <p:nvPr/>
        </p:nvCxnSpPr>
        <p:spPr>
          <a:xfrm flipH="1">
            <a:off x="4061604" y="2624670"/>
            <a:ext cx="10097" cy="360000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2897854" y="141577"/>
            <a:ext cx="6396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469AA"/>
                </a:solidFill>
                <a:latin typeface="Helvetica" pitchFamily="2" charset="0"/>
                <a:cs typeface="Helvetica" pitchFamily="2" charset="0"/>
              </a:rPr>
              <a:t>SPIDER</a:t>
            </a:r>
            <a:endParaRPr lang="zh-CN" altLang="en-US" sz="3600" b="1" dirty="0">
              <a:solidFill>
                <a:srgbClr val="3469AA"/>
              </a:solidFill>
              <a:latin typeface="Helvetica" pitchFamily="2" charset="0"/>
              <a:cs typeface="Helvetica" pitchFamily="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9559" y="2041862"/>
            <a:ext cx="537887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SPIDER for protein-protein interactions (PPI)</a:t>
            </a:r>
          </a:p>
          <a:p>
            <a:endParaRPr lang="en-US" altLang="zh-CN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endParaRPr lang="en-US" altLang="zh-CN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4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SPIDER for protein and nucleic acid interactions (PNI)</a:t>
            </a:r>
          </a:p>
          <a:p>
            <a:endParaRPr lang="en-US" altLang="zh-CN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endParaRPr lang="en-US" altLang="zh-CN" sz="14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4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SPIDER for protein and small molecule interactions (PSMI)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204833" y="4656817"/>
            <a:ext cx="9983606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BA0AA66E-81B0-27C0-DCDF-D39A53AC3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28" y="2749864"/>
            <a:ext cx="1476956" cy="7588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6E8925-C603-09B7-EDD2-817250F5B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09" y="4734011"/>
            <a:ext cx="9781070" cy="18571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55C6CA5-E953-4CAD-9D9B-E5AD7D7D675F}"/>
              </a:ext>
            </a:extLst>
          </p:cNvPr>
          <p:cNvCxnSpPr/>
          <p:nvPr/>
        </p:nvCxnSpPr>
        <p:spPr>
          <a:xfrm>
            <a:off x="0" y="8001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1B2E6A8-5EE4-4CFD-B676-CB39C4C21627}"/>
              </a:ext>
            </a:extLst>
          </p:cNvPr>
          <p:cNvSpPr/>
          <p:nvPr/>
        </p:nvSpPr>
        <p:spPr>
          <a:xfrm>
            <a:off x="2897854" y="141577"/>
            <a:ext cx="6396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69A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 for Validation</a:t>
            </a:r>
            <a:endParaRPr lang="zh-CN" altLang="en-US" sz="3200" b="1" dirty="0">
              <a:solidFill>
                <a:srgbClr val="3469A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387A65-ABF9-41E8-8501-FCC5273F1043}"/>
              </a:ext>
            </a:extLst>
          </p:cNvPr>
          <p:cNvSpPr txBox="1"/>
          <p:nvPr/>
        </p:nvSpPr>
        <p:spPr>
          <a:xfrm>
            <a:off x="608068" y="1048811"/>
            <a:ext cx="3259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CheAs~CheZ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interaction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3F84C5-690D-46F7-8D49-41DE59FA8C89}"/>
              </a:ext>
            </a:extLst>
          </p:cNvPr>
          <p:cNvSpPr txBox="1"/>
          <p:nvPr/>
        </p:nvSpPr>
        <p:spPr>
          <a:xfrm>
            <a:off x="915463" y="1455058"/>
            <a:ext cx="264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PPI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18FC4D8-043C-4434-8E9C-8191BA66F93B}"/>
              </a:ext>
            </a:extLst>
          </p:cNvPr>
          <p:cNvSpPr txBox="1"/>
          <p:nvPr/>
        </p:nvSpPr>
        <p:spPr>
          <a:xfrm>
            <a:off x="8595098" y="1455058"/>
            <a:ext cx="3263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PSMI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CBE464C-AE48-4E27-A2B7-D6746AD52678}"/>
              </a:ext>
            </a:extLst>
          </p:cNvPr>
          <p:cNvSpPr txBox="1"/>
          <p:nvPr/>
        </p:nvSpPr>
        <p:spPr>
          <a:xfrm>
            <a:off x="3867635" y="1048811"/>
            <a:ext cx="456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RutR~DNA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interaction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FEF117A-3D1B-48F5-B52A-0E3EBC9C536F}"/>
              </a:ext>
            </a:extLst>
          </p:cNvPr>
          <p:cNvSpPr txBox="1"/>
          <p:nvPr/>
        </p:nvSpPr>
        <p:spPr>
          <a:xfrm>
            <a:off x="8364538" y="1048811"/>
            <a:ext cx="3504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FKBP12~</a:t>
            </a: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Rapamycin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endParaRPr lang="en-US" altLang="zh-CN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F9B8268-CC93-4F68-B5C9-FEAD2DCBD2EB}"/>
              </a:ext>
            </a:extLst>
          </p:cNvPr>
          <p:cNvSpPr txBox="1"/>
          <p:nvPr/>
        </p:nvSpPr>
        <p:spPr>
          <a:xfrm>
            <a:off x="4827647" y="1455058"/>
            <a:ext cx="264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PNI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F78873C-9685-4E74-ADF6-51ED8EAEB0E2}"/>
              </a:ext>
            </a:extLst>
          </p:cNvPr>
          <p:cNvCxnSpPr>
            <a:cxnSpLocks/>
          </p:cNvCxnSpPr>
          <p:nvPr/>
        </p:nvCxnSpPr>
        <p:spPr>
          <a:xfrm>
            <a:off x="1275953" y="4322807"/>
            <a:ext cx="9983606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51A7A603-7352-43D1-900C-A756CEFC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2428-B407-4F8D-88D4-410AFE96C5AD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AD88517-186D-4017-8041-987F4DEA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0" y="4546158"/>
            <a:ext cx="2267909" cy="18533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82E433-C5D7-460F-84C3-2AAA55FF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53" y="4761947"/>
            <a:ext cx="6621420" cy="1637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D10F33-2E39-207D-BE0A-1C4756CA8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06" y="2024741"/>
            <a:ext cx="3192758" cy="18288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F30360-54FB-8570-595A-7554CB866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854" y="1984548"/>
            <a:ext cx="3007066" cy="192426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BF20F9B-1E8E-B412-5408-57244C256DDA}"/>
              </a:ext>
            </a:extLst>
          </p:cNvPr>
          <p:cNvSpPr/>
          <p:nvPr/>
        </p:nvSpPr>
        <p:spPr>
          <a:xfrm>
            <a:off x="2270927" y="4833257"/>
            <a:ext cx="813917" cy="18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30DF0AE-1212-0237-8D82-5CCA2029D7C9}"/>
              </a:ext>
            </a:extLst>
          </p:cNvPr>
          <p:cNvSpPr/>
          <p:nvPr/>
        </p:nvSpPr>
        <p:spPr>
          <a:xfrm>
            <a:off x="7415684" y="2964264"/>
            <a:ext cx="472272" cy="101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9D436EC-98CB-EEA8-F5F7-FDC6D3C63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789" y="1934306"/>
            <a:ext cx="2937296" cy="22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65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A5NjE5NzAwYmZmYzUzMGIzYmFlM2RjODAzNmFhOTgifQ=="/>
</p:tagLst>
</file>

<file path=ppt/theme/theme1.xml><?xml version="1.0" encoding="utf-8"?>
<a:theme xmlns:a="http://schemas.openxmlformats.org/drawingml/2006/main" name="12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2225" cap="rnd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55A11"/>
              </a:gs>
            </a:gsLst>
            <a:lin ang="5400000" scaled="1"/>
          </a:gradFill>
        </a:ln>
      </a:spPr>
      <a:bodyPr rtlCol="0" anchor="ctr"/>
      <a:lstStyle>
        <a:defPPr algn="ctr">
          <a:defRPr lang="zh-CN" altLang="en-US" sz="1905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7024</TotalTime>
  <Words>1171</Words>
  <Application>Microsoft Office PowerPoint</Application>
  <PresentationFormat>宽屏</PresentationFormat>
  <Paragraphs>394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楷体</vt:lpstr>
      <vt:lpstr>Calibri</vt:lpstr>
      <vt:lpstr>Helvetica</vt:lpstr>
      <vt:lpstr>微软雅黑</vt:lpstr>
      <vt:lpstr>等线</vt:lpstr>
      <vt:lpstr>Times New Roman</vt:lpstr>
      <vt:lpstr>Calibri Light</vt:lpstr>
      <vt:lpstr>楷体</vt:lpstr>
      <vt:lpstr>Arial</vt:lpstr>
      <vt:lpstr>12_Office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八老板</dc:creator>
  <cp:lastModifiedBy>八 老板</cp:lastModifiedBy>
  <cp:revision>828</cp:revision>
  <dcterms:created xsi:type="dcterms:W3CDTF">2014-11-11T13:51:00Z</dcterms:created>
  <dcterms:modified xsi:type="dcterms:W3CDTF">2023-08-25T04:21:48Z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D4C0383816BB40308F5079D343482BEA</vt:lpwstr>
  </property>
  <property fmtid="{D5CDD505-2E9C-101B-9397-08002B2CF9AE}" pid="3" name="KSOProductBuildVer">
    <vt:lpwstr>2052-11.1.0.11636</vt:lpwstr>
  </property>
</Properties>
</file>